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5" r:id="rId1"/>
    <p:sldMasterId id="2147483865" r:id="rId2"/>
    <p:sldMasterId id="2147483877" r:id="rId3"/>
  </p:sldMasterIdLst>
  <p:notesMasterIdLst>
    <p:notesMasterId r:id="rId25"/>
  </p:notesMasterIdLst>
  <p:handoutMasterIdLst>
    <p:handoutMasterId r:id="rId26"/>
  </p:handoutMasterIdLst>
  <p:sldIdLst>
    <p:sldId id="256" r:id="rId4"/>
    <p:sldId id="257" r:id="rId5"/>
    <p:sldId id="589" r:id="rId6"/>
    <p:sldId id="614" r:id="rId7"/>
    <p:sldId id="603" r:id="rId8"/>
    <p:sldId id="604" r:id="rId9"/>
    <p:sldId id="633" r:id="rId10"/>
    <p:sldId id="634" r:id="rId11"/>
    <p:sldId id="641" r:id="rId12"/>
    <p:sldId id="607" r:id="rId13"/>
    <p:sldId id="635" r:id="rId14"/>
    <p:sldId id="636" r:id="rId15"/>
    <p:sldId id="639" r:id="rId16"/>
    <p:sldId id="615" r:id="rId17"/>
    <p:sldId id="640" r:id="rId18"/>
    <p:sldId id="643" r:id="rId19"/>
    <p:sldId id="630" r:id="rId20"/>
    <p:sldId id="637" r:id="rId21"/>
    <p:sldId id="638" r:id="rId22"/>
    <p:sldId id="642" r:id="rId23"/>
    <p:sldId id="629" r:id="rId24"/>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689B"/>
    <a:srgbClr val="FFFFFF"/>
    <a:srgbClr val="091C2B"/>
    <a:srgbClr val="597D69"/>
    <a:srgbClr val="7996A4"/>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15" autoAdjust="0"/>
    <p:restoredTop sz="74594" autoAdjust="0"/>
  </p:normalViewPr>
  <p:slideViewPr>
    <p:cSldViewPr snapToGrid="0">
      <p:cViewPr varScale="1">
        <p:scale>
          <a:sx n="79" d="100"/>
          <a:sy n="79" d="100"/>
        </p:scale>
        <p:origin x="1536" y="96"/>
      </p:cViewPr>
      <p:guideLst/>
    </p:cSldViewPr>
  </p:slideViewPr>
  <p:outlineViewPr>
    <p:cViewPr>
      <p:scale>
        <a:sx n="33" d="100"/>
        <a:sy n="33" d="100"/>
      </p:scale>
      <p:origin x="0" y="-38"/>
    </p:cViewPr>
  </p:outlineViewPr>
  <p:notesTextViewPr>
    <p:cViewPr>
      <p:scale>
        <a:sx n="3" d="2"/>
        <a:sy n="3" d="2"/>
      </p:scale>
      <p:origin x="0" y="0"/>
    </p:cViewPr>
  </p:notesTextViewPr>
  <p:sorterViewPr>
    <p:cViewPr>
      <p:scale>
        <a:sx n="100" d="100"/>
        <a:sy n="100" d="100"/>
      </p:scale>
      <p:origin x="0" y="-398"/>
    </p:cViewPr>
  </p:sorterViewPr>
  <p:notesViewPr>
    <p:cSldViewPr snapToGrid="0">
      <p:cViewPr varScale="1">
        <p:scale>
          <a:sx n="66" d="100"/>
          <a:sy n="66" d="100"/>
        </p:scale>
        <p:origin x="313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56BAEA-46FD-4F0D-9E55-1A583A10C2A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90707B3-274A-49F6-AE98-F6E184707B18}">
      <dgm:prSet phldrT="[Text]"/>
      <dgm:spPr>
        <a:solidFill>
          <a:srgbClr val="92D050"/>
        </a:solidFill>
      </dgm:spPr>
      <dgm:t>
        <a:bodyPr/>
        <a:lstStyle/>
        <a:p>
          <a:r>
            <a:rPr lang="en-US" b="0" dirty="0">
              <a:solidFill>
                <a:srgbClr val="597D69"/>
              </a:solidFill>
              <a:latin typeface="Franklin Gothic Book" panose="020B0503020102020204" pitchFamily="34" charset="0"/>
            </a:rPr>
            <a:t>Maximum Feasible Participation</a:t>
          </a:r>
        </a:p>
      </dgm:t>
    </dgm:pt>
    <dgm:pt modelId="{7FCC3FDC-A0E0-433F-9046-FDEEE5010B18}" type="parTrans" cxnId="{98956679-338F-44AE-B3BA-CC8411B64DCE}">
      <dgm:prSet/>
      <dgm:spPr/>
      <dgm:t>
        <a:bodyPr/>
        <a:lstStyle/>
        <a:p>
          <a:endParaRPr lang="en-US"/>
        </a:p>
      </dgm:t>
    </dgm:pt>
    <dgm:pt modelId="{29503225-97AD-4250-92FD-123899115435}" type="sibTrans" cxnId="{98956679-338F-44AE-B3BA-CC8411B64DCE}">
      <dgm:prSet/>
      <dgm:spPr/>
      <dgm:t>
        <a:bodyPr/>
        <a:lstStyle/>
        <a:p>
          <a:endParaRPr lang="en-US"/>
        </a:p>
      </dgm:t>
    </dgm:pt>
    <dgm:pt modelId="{92279C0E-8B0D-4FCD-8D54-F75D829F68CD}">
      <dgm:prSet phldrT="[Text]"/>
      <dgm:spPr/>
      <dgm:t>
        <a:bodyPr/>
        <a:lstStyle/>
        <a:p>
          <a:r>
            <a:rPr lang="en-US" dirty="0">
              <a:solidFill>
                <a:srgbClr val="597D69"/>
              </a:solidFill>
              <a:latin typeface="Franklin Gothic Book" panose="020B0503020102020204" pitchFamily="34" charset="0"/>
            </a:rPr>
            <a:t>Vision and Direction</a:t>
          </a:r>
        </a:p>
      </dgm:t>
    </dgm:pt>
    <dgm:pt modelId="{CE3151D7-C2AD-43BB-B577-25BF06272D77}" type="parTrans" cxnId="{75801A83-CA89-4B77-AAE6-33CE88157608}">
      <dgm:prSet/>
      <dgm:spPr/>
      <dgm:t>
        <a:bodyPr/>
        <a:lstStyle/>
        <a:p>
          <a:endParaRPr lang="en-US"/>
        </a:p>
      </dgm:t>
    </dgm:pt>
    <dgm:pt modelId="{EF7C3F80-D7F7-4609-B53C-DBD15E081B12}" type="sibTrans" cxnId="{75801A83-CA89-4B77-AAE6-33CE88157608}">
      <dgm:prSet/>
      <dgm:spPr/>
      <dgm:t>
        <a:bodyPr/>
        <a:lstStyle/>
        <a:p>
          <a:endParaRPr lang="en-US"/>
        </a:p>
      </dgm:t>
    </dgm:pt>
    <dgm:pt modelId="{7F8A0EBE-46B1-474B-AF4A-FB33DCA46786}">
      <dgm:prSet phldrT="[Text]"/>
      <dgm:spPr>
        <a:solidFill>
          <a:srgbClr val="FFC000"/>
        </a:solidFill>
      </dgm:spPr>
      <dgm:t>
        <a:bodyPr/>
        <a:lstStyle/>
        <a:p>
          <a:r>
            <a:rPr lang="en-US" dirty="0">
              <a:solidFill>
                <a:srgbClr val="597D69"/>
              </a:solidFill>
              <a:latin typeface="Franklin Gothic Book" panose="020B0503020102020204" pitchFamily="34" charset="0"/>
            </a:rPr>
            <a:t>Operations and Accountability</a:t>
          </a:r>
        </a:p>
      </dgm:t>
    </dgm:pt>
    <dgm:pt modelId="{3D941159-C2AB-4344-9A1F-B76912B84F32}" type="parTrans" cxnId="{D2F7C297-0CD0-4AB3-BEC6-0214470339DF}">
      <dgm:prSet/>
      <dgm:spPr/>
      <dgm:t>
        <a:bodyPr/>
        <a:lstStyle/>
        <a:p>
          <a:endParaRPr lang="en-US"/>
        </a:p>
      </dgm:t>
    </dgm:pt>
    <dgm:pt modelId="{B21F5BC3-3D3D-4952-859E-824C7BBBC154}" type="sibTrans" cxnId="{D2F7C297-0CD0-4AB3-BEC6-0214470339DF}">
      <dgm:prSet/>
      <dgm:spPr/>
      <dgm:t>
        <a:bodyPr/>
        <a:lstStyle/>
        <a:p>
          <a:endParaRPr lang="en-US"/>
        </a:p>
      </dgm:t>
    </dgm:pt>
    <dgm:pt modelId="{84354FD1-E167-495E-9B67-D3069DC3968C}" type="pres">
      <dgm:prSet presAssocID="{C556BAEA-46FD-4F0D-9E55-1A583A10C2A3}" presName="diagram" presStyleCnt="0">
        <dgm:presLayoutVars>
          <dgm:dir/>
          <dgm:resizeHandles val="exact"/>
        </dgm:presLayoutVars>
      </dgm:prSet>
      <dgm:spPr/>
    </dgm:pt>
    <dgm:pt modelId="{D5A5B316-6256-4BC9-9A7A-EB5372311328}" type="pres">
      <dgm:prSet presAssocID="{290707B3-274A-49F6-AE98-F6E184707B18}" presName="node" presStyleLbl="node1" presStyleIdx="0" presStyleCnt="3">
        <dgm:presLayoutVars>
          <dgm:bulletEnabled val="1"/>
        </dgm:presLayoutVars>
      </dgm:prSet>
      <dgm:spPr/>
    </dgm:pt>
    <dgm:pt modelId="{9E057C44-BBB7-4A22-B4F5-973D0BA16FA6}" type="pres">
      <dgm:prSet presAssocID="{29503225-97AD-4250-92FD-123899115435}" presName="sibTrans" presStyleCnt="0"/>
      <dgm:spPr/>
    </dgm:pt>
    <dgm:pt modelId="{5E141940-6651-4C3A-A5E6-83CED13CB929}" type="pres">
      <dgm:prSet presAssocID="{92279C0E-8B0D-4FCD-8D54-F75D829F68CD}" presName="node" presStyleLbl="node1" presStyleIdx="1" presStyleCnt="3">
        <dgm:presLayoutVars>
          <dgm:bulletEnabled val="1"/>
        </dgm:presLayoutVars>
      </dgm:prSet>
      <dgm:spPr/>
    </dgm:pt>
    <dgm:pt modelId="{7A15ED4C-0596-4EA3-81FC-4DFB61AFEDA3}" type="pres">
      <dgm:prSet presAssocID="{EF7C3F80-D7F7-4609-B53C-DBD15E081B12}" presName="sibTrans" presStyleCnt="0"/>
      <dgm:spPr/>
    </dgm:pt>
    <dgm:pt modelId="{A0A57545-7443-4A9D-887B-22A4A4E23D7C}" type="pres">
      <dgm:prSet presAssocID="{7F8A0EBE-46B1-474B-AF4A-FB33DCA46786}" presName="node" presStyleLbl="node1" presStyleIdx="2" presStyleCnt="3">
        <dgm:presLayoutVars>
          <dgm:bulletEnabled val="1"/>
        </dgm:presLayoutVars>
      </dgm:prSet>
      <dgm:spPr/>
    </dgm:pt>
  </dgm:ptLst>
  <dgm:cxnLst>
    <dgm:cxn modelId="{81416143-0EFD-4FB5-BEAC-3B3C2B4A61F7}" type="presOf" srcId="{92279C0E-8B0D-4FCD-8D54-F75D829F68CD}" destId="{5E141940-6651-4C3A-A5E6-83CED13CB929}" srcOrd="0" destOrd="0" presId="urn:microsoft.com/office/officeart/2005/8/layout/default"/>
    <dgm:cxn modelId="{136E5564-50F4-4065-95DD-2A90563AF7FD}" type="presOf" srcId="{C556BAEA-46FD-4F0D-9E55-1A583A10C2A3}" destId="{84354FD1-E167-495E-9B67-D3069DC3968C}" srcOrd="0" destOrd="0" presId="urn:microsoft.com/office/officeart/2005/8/layout/default"/>
    <dgm:cxn modelId="{98956679-338F-44AE-B3BA-CC8411B64DCE}" srcId="{C556BAEA-46FD-4F0D-9E55-1A583A10C2A3}" destId="{290707B3-274A-49F6-AE98-F6E184707B18}" srcOrd="0" destOrd="0" parTransId="{7FCC3FDC-A0E0-433F-9046-FDEEE5010B18}" sibTransId="{29503225-97AD-4250-92FD-123899115435}"/>
    <dgm:cxn modelId="{50D3077E-6A21-4F66-8700-75616B8BEDE0}" type="presOf" srcId="{7F8A0EBE-46B1-474B-AF4A-FB33DCA46786}" destId="{A0A57545-7443-4A9D-887B-22A4A4E23D7C}" srcOrd="0" destOrd="0" presId="urn:microsoft.com/office/officeart/2005/8/layout/default"/>
    <dgm:cxn modelId="{75801A83-CA89-4B77-AAE6-33CE88157608}" srcId="{C556BAEA-46FD-4F0D-9E55-1A583A10C2A3}" destId="{92279C0E-8B0D-4FCD-8D54-F75D829F68CD}" srcOrd="1" destOrd="0" parTransId="{CE3151D7-C2AD-43BB-B577-25BF06272D77}" sibTransId="{EF7C3F80-D7F7-4609-B53C-DBD15E081B12}"/>
    <dgm:cxn modelId="{D2F7C297-0CD0-4AB3-BEC6-0214470339DF}" srcId="{C556BAEA-46FD-4F0D-9E55-1A583A10C2A3}" destId="{7F8A0EBE-46B1-474B-AF4A-FB33DCA46786}" srcOrd="2" destOrd="0" parTransId="{3D941159-C2AB-4344-9A1F-B76912B84F32}" sibTransId="{B21F5BC3-3D3D-4952-859E-824C7BBBC154}"/>
    <dgm:cxn modelId="{5BA2FC98-8B09-46DA-868A-9256E003B811}" type="presOf" srcId="{290707B3-274A-49F6-AE98-F6E184707B18}" destId="{D5A5B316-6256-4BC9-9A7A-EB5372311328}" srcOrd="0" destOrd="0" presId="urn:microsoft.com/office/officeart/2005/8/layout/default"/>
    <dgm:cxn modelId="{8D33D75A-2C66-4D0B-B018-D36C59752521}" type="presParOf" srcId="{84354FD1-E167-495E-9B67-D3069DC3968C}" destId="{D5A5B316-6256-4BC9-9A7A-EB5372311328}" srcOrd="0" destOrd="0" presId="urn:microsoft.com/office/officeart/2005/8/layout/default"/>
    <dgm:cxn modelId="{C44D81DC-0D03-49D8-88CC-C8A79B06FF0C}" type="presParOf" srcId="{84354FD1-E167-495E-9B67-D3069DC3968C}" destId="{9E057C44-BBB7-4A22-B4F5-973D0BA16FA6}" srcOrd="1" destOrd="0" presId="urn:microsoft.com/office/officeart/2005/8/layout/default"/>
    <dgm:cxn modelId="{E65D5E93-692F-4A88-9782-FBFA0BA5F878}" type="presParOf" srcId="{84354FD1-E167-495E-9B67-D3069DC3968C}" destId="{5E141940-6651-4C3A-A5E6-83CED13CB929}" srcOrd="2" destOrd="0" presId="urn:microsoft.com/office/officeart/2005/8/layout/default"/>
    <dgm:cxn modelId="{9CF8C7B5-F2F8-4719-9549-EFA3A5E4F47E}" type="presParOf" srcId="{84354FD1-E167-495E-9B67-D3069DC3968C}" destId="{7A15ED4C-0596-4EA3-81FC-4DFB61AFEDA3}" srcOrd="3" destOrd="0" presId="urn:microsoft.com/office/officeart/2005/8/layout/default"/>
    <dgm:cxn modelId="{17E1C9F1-960E-4D44-9C2C-59B77388665A}" type="presParOf" srcId="{84354FD1-E167-495E-9B67-D3069DC3968C}" destId="{A0A57545-7443-4A9D-887B-22A4A4E23D7C}"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5B316-6256-4BC9-9A7A-EB5372311328}">
      <dsp:nvSpPr>
        <dsp:cNvPr id="0" name=""/>
        <dsp:cNvSpPr/>
      </dsp:nvSpPr>
      <dsp:spPr>
        <a:xfrm>
          <a:off x="199596" y="602"/>
          <a:ext cx="3166018" cy="1899610"/>
        </a:xfrm>
        <a:prstGeom prst="rect">
          <a:avLst/>
        </a:prstGeom>
        <a:solidFill>
          <a:srgbClr val="92D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0" kern="1200" dirty="0">
              <a:solidFill>
                <a:srgbClr val="597D69"/>
              </a:solidFill>
              <a:latin typeface="Franklin Gothic Book" panose="020B0503020102020204" pitchFamily="34" charset="0"/>
            </a:rPr>
            <a:t>Maximum Feasible Participation</a:t>
          </a:r>
        </a:p>
      </dsp:txBody>
      <dsp:txXfrm>
        <a:off x="199596" y="602"/>
        <a:ext cx="3166018" cy="1899610"/>
      </dsp:txXfrm>
    </dsp:sp>
    <dsp:sp modelId="{5E141940-6651-4C3A-A5E6-83CED13CB929}">
      <dsp:nvSpPr>
        <dsp:cNvPr id="0" name=""/>
        <dsp:cNvSpPr/>
      </dsp:nvSpPr>
      <dsp:spPr>
        <a:xfrm>
          <a:off x="3682216" y="602"/>
          <a:ext cx="3166018" cy="189961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solidFill>
                <a:srgbClr val="597D69"/>
              </a:solidFill>
              <a:latin typeface="Franklin Gothic Book" panose="020B0503020102020204" pitchFamily="34" charset="0"/>
            </a:rPr>
            <a:t>Vision and Direction</a:t>
          </a:r>
        </a:p>
      </dsp:txBody>
      <dsp:txXfrm>
        <a:off x="3682216" y="602"/>
        <a:ext cx="3166018" cy="1899610"/>
      </dsp:txXfrm>
    </dsp:sp>
    <dsp:sp modelId="{A0A57545-7443-4A9D-887B-22A4A4E23D7C}">
      <dsp:nvSpPr>
        <dsp:cNvPr id="0" name=""/>
        <dsp:cNvSpPr/>
      </dsp:nvSpPr>
      <dsp:spPr>
        <a:xfrm>
          <a:off x="1940906" y="2216814"/>
          <a:ext cx="3166018" cy="1899610"/>
        </a:xfrm>
        <a:prstGeom prst="rect">
          <a:avLst/>
        </a:prstGeom>
        <a:solidFill>
          <a:srgbClr val="FFC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solidFill>
                <a:srgbClr val="597D69"/>
              </a:solidFill>
              <a:latin typeface="Franklin Gothic Book" panose="020B0503020102020204" pitchFamily="34" charset="0"/>
            </a:rPr>
            <a:t>Operations and Accountability</a:t>
          </a:r>
        </a:p>
      </dsp:txBody>
      <dsp:txXfrm>
        <a:off x="1940906" y="2216814"/>
        <a:ext cx="3166018" cy="189961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2D9AB4E-2DEF-4EFC-81E2-C577A791C74E}"/>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a:extLst>
              <a:ext uri="{FF2B5EF4-FFF2-40B4-BE49-F238E27FC236}">
                <a16:creationId xmlns:a16="http://schemas.microsoft.com/office/drawing/2014/main" id="{23F8DCFE-36AB-4D35-AFF5-BAA44BD8284C}"/>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E05BCEA3-9846-4B5D-ADAF-1437AF2FB080}" type="datetimeFigureOut">
              <a:rPr lang="en-US" smtClean="0"/>
              <a:t>10/18/2022</a:t>
            </a:fld>
            <a:endParaRPr lang="en-US" dirty="0"/>
          </a:p>
        </p:txBody>
      </p:sp>
      <p:sp>
        <p:nvSpPr>
          <p:cNvPr id="4" name="Footer Placeholder 3">
            <a:extLst>
              <a:ext uri="{FF2B5EF4-FFF2-40B4-BE49-F238E27FC236}">
                <a16:creationId xmlns:a16="http://schemas.microsoft.com/office/drawing/2014/main" id="{5B6B874C-C218-4446-A4EF-C568C40D6538}"/>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07190F9-0A5D-4E59-AE44-E3C8C94315D8}"/>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9AB9201-E3BD-4010-848D-3AE9C9573659}" type="slidenum">
              <a:rPr lang="en-US" smtClean="0"/>
              <a:t>‹#›</a:t>
            </a:fld>
            <a:endParaRPr lang="en-US" dirty="0"/>
          </a:p>
        </p:txBody>
      </p:sp>
    </p:spTree>
    <p:extLst>
      <p:ext uri="{BB962C8B-B14F-4D97-AF65-F5344CB8AC3E}">
        <p14:creationId xmlns:p14="http://schemas.microsoft.com/office/powerpoint/2010/main" val="3151536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E94A58F-A53B-4256-894F-F11CE682B38E}" type="datetimeFigureOut">
              <a:rPr lang="en-US" smtClean="0"/>
              <a:t>10/18/2022</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942D070A-50CC-4A08-A5ED-144F997E6B67}" type="slidenum">
              <a:rPr lang="en-US" smtClean="0"/>
              <a:t>‹#›</a:t>
            </a:fld>
            <a:endParaRPr lang="en-US" dirty="0"/>
          </a:p>
        </p:txBody>
      </p:sp>
    </p:spTree>
    <p:extLst>
      <p:ext uri="{BB962C8B-B14F-4D97-AF65-F5344CB8AC3E}">
        <p14:creationId xmlns:p14="http://schemas.microsoft.com/office/powerpoint/2010/main" val="2346763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communityactionpartnership.com/wp-content/uploads/2018/08/29_Schedule-for-Boards_Final-Fillable.pdf"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communityactionpartnership.com/wp-content/uploads/2018/08/Schedule-of-Standards_Final.pdf"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cgov.net/233/CARE-Board"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2D070A-50CC-4A08-A5ED-144F997E6B67}" type="slidenum">
              <a:rPr lang="en-US" smtClean="0"/>
              <a:t>1</a:t>
            </a:fld>
            <a:endParaRPr lang="en-US" dirty="0"/>
          </a:p>
        </p:txBody>
      </p:sp>
    </p:spTree>
    <p:extLst>
      <p:ext uri="{BB962C8B-B14F-4D97-AF65-F5344CB8AC3E}">
        <p14:creationId xmlns:p14="http://schemas.microsoft.com/office/powerpoint/2010/main" val="1026455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466618" algn="l"/>
                <a:tab pos="933237" algn="l"/>
                <a:tab pos="1399855" algn="l"/>
              </a:tabLst>
            </a:pPr>
            <a:r>
              <a:rPr lang="en-US" dirty="0"/>
              <a:t>Click - Board governance</a:t>
            </a:r>
            <a:r>
              <a:rPr lang="en-US" baseline="0" dirty="0"/>
              <a:t> - </a:t>
            </a:r>
            <a:r>
              <a:rPr lang="en-US" dirty="0"/>
              <a:t>Community Action boards are uniquely structured to ensure maximum feasible participation by the entire community, including those the network serves. By law, Community Action boards are comprised of at least 1/3 low-income consumers (or their representatives), 1/3 elected officials (or their appointees), and the remainder private-sector community members. To make this structure work as intended, CAAs must recruit board members thoughtfully, work within communities to promote opportunities for board service, and orient, train, and support them in their oversight role. Boards are foundational to good organizational performance and the time invested to keep them healthy and active is significant, but necessary. </a:t>
            </a:r>
          </a:p>
          <a:p>
            <a:pPr>
              <a:tabLst>
                <a:tab pos="466618" algn="l"/>
                <a:tab pos="933237" algn="l"/>
                <a:tab pos="1399855" algn="l"/>
              </a:tabLst>
            </a:pPr>
            <a:r>
              <a:rPr lang="en-US" dirty="0"/>
              <a:t>An</a:t>
            </a:r>
            <a:r>
              <a:rPr lang="en-US" baseline="0" dirty="0"/>
              <a:t> example of this would be standard 5.2 </a:t>
            </a:r>
            <a:r>
              <a:rPr lang="en-US" dirty="0"/>
              <a:t>The organization’s governing board has written procedures that document a democratic selection process for low-income board members adequate to assure that they are representative of the low-income community. I’m not going to go through each of the standards here because I want to refer you back to the form I linked in the chat. This form will go into great detail for your tripartite board. And because we all have</a:t>
            </a:r>
            <a:r>
              <a:rPr lang="en-US" baseline="0" dirty="0"/>
              <a:t> different types of boards in Wyoming, public and private entities, some with sub grantees and some without, I will address these in greater detail when I work with your specific boards. Again, in the meantime, I am going to refer you back to the links in the chat.</a:t>
            </a:r>
            <a:endParaRPr lang="en-US" dirty="0"/>
          </a:p>
          <a:p>
            <a:pPr>
              <a:tabLst>
                <a:tab pos="466618" algn="l"/>
                <a:tab pos="933237" algn="l"/>
                <a:tab pos="1399855" algn="l"/>
              </a:tabLst>
            </a:pPr>
            <a:endParaRPr lang="en-US" dirty="0"/>
          </a:p>
        </p:txBody>
      </p:sp>
      <p:sp>
        <p:nvSpPr>
          <p:cNvPr id="4" name="Slide Number Placeholder 3"/>
          <p:cNvSpPr>
            <a:spLocks noGrp="1"/>
          </p:cNvSpPr>
          <p:nvPr>
            <p:ph type="sldNum" sz="quarter" idx="5"/>
          </p:nvPr>
        </p:nvSpPr>
        <p:spPr/>
        <p:txBody>
          <a:bodyPr/>
          <a:lstStyle/>
          <a:p>
            <a:fld id="{942D070A-50CC-4A08-A5ED-144F997E6B67}" type="slidenum">
              <a:rPr lang="en-US" smtClean="0"/>
              <a:t>11</a:t>
            </a:fld>
            <a:endParaRPr lang="en-US" dirty="0"/>
          </a:p>
        </p:txBody>
      </p:sp>
    </p:spTree>
    <p:extLst>
      <p:ext uri="{BB962C8B-B14F-4D97-AF65-F5344CB8AC3E}">
        <p14:creationId xmlns:p14="http://schemas.microsoft.com/office/powerpoint/2010/main" val="823937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466618" algn="l"/>
                <a:tab pos="933237" algn="l"/>
                <a:tab pos="1399855" algn="l"/>
              </a:tabLst>
            </a:pPr>
            <a:r>
              <a:rPr lang="en-US" dirty="0"/>
              <a:t>Click SP -Establishing the vision for a Community Action Agency is a big task and setting the course to reach it through strategic planning is serious business. CSBG eligible entities take on this task by looking both at internal functioning and at the community’s needs. An efficient organization knows where it is headed, how the board and staff fit into that future, and how it will measure its success in achieving what it has set out to do. This agency-wide process is board-led and ongoing. A “living, breathing” strategic plan with measurable outcomes is the goal, rather than a plan that gets written but sits on a shelf and stagnates. Often set with an ambitious vision, strategic plans set the tone for the staff and board and are a key leadership and management tool for the organization. </a:t>
            </a:r>
          </a:p>
          <a:p>
            <a:pPr algn="l">
              <a:tabLst>
                <a:tab pos="466618" algn="l"/>
                <a:tab pos="933237" algn="l"/>
                <a:tab pos="1399855" algn="l"/>
              </a:tabLst>
            </a:pPr>
            <a:r>
              <a:rPr lang="en-US" dirty="0"/>
              <a:t>CLICK Org standard 6.1 The organization has an agency-wide strategic plan in place that has been approved by the governing board within the past 5 years. CLICK 6.2 The approved strategic plan addresses reduction of poverty, revitalization of low-income communities, and/or empowerment of people with low incomes to become more self-sufficient. </a:t>
            </a:r>
            <a:r>
              <a:rPr lang="en-US" b="1" i="0" dirty="0"/>
              <a:t>CLICK </a:t>
            </a:r>
            <a:r>
              <a:rPr lang="en-US" dirty="0"/>
              <a:t>The approved strategic plan contains family, agency, and/or community goals. CLICK 6.4 Customer satisfaction data and customer input, collected as part of the community assessment, is included in the strategic planning process. Take a look</a:t>
            </a:r>
            <a:r>
              <a:rPr lang="en-US" baseline="0" dirty="0"/>
              <a:t> at the documents you could use to show this. Look familiar? This documentation was used in an earlier standard. You can use it again here. CLICK </a:t>
            </a:r>
            <a:r>
              <a:rPr lang="en-US" dirty="0"/>
              <a:t>The governing board has received an update(s) on progress meeting the goals of the strategic plan within the past 12 months. So while you only do a strategic plan every 5</a:t>
            </a:r>
            <a:r>
              <a:rPr lang="en-US" baseline="0" dirty="0"/>
              <a:t> years, you have to review it at least once a year. I would offer that if you aren’t doing it quarterly, with the board, then you are at risk of not following it or deviating from it. </a:t>
            </a:r>
            <a:endParaRPr lang="en-US" b="1" i="0" dirty="0"/>
          </a:p>
        </p:txBody>
      </p:sp>
      <p:sp>
        <p:nvSpPr>
          <p:cNvPr id="4" name="Slide Number Placeholder 3"/>
          <p:cNvSpPr>
            <a:spLocks noGrp="1"/>
          </p:cNvSpPr>
          <p:nvPr>
            <p:ph type="sldNum" sz="quarter" idx="5"/>
          </p:nvPr>
        </p:nvSpPr>
        <p:spPr/>
        <p:txBody>
          <a:bodyPr/>
          <a:lstStyle/>
          <a:p>
            <a:fld id="{942D070A-50CC-4A08-A5ED-144F997E6B67}" type="slidenum">
              <a:rPr lang="en-US" smtClean="0"/>
              <a:t>12</a:t>
            </a:fld>
            <a:endParaRPr lang="en-US" dirty="0"/>
          </a:p>
        </p:txBody>
      </p:sp>
    </p:spTree>
    <p:extLst>
      <p:ext uri="{BB962C8B-B14F-4D97-AF65-F5344CB8AC3E}">
        <p14:creationId xmlns:p14="http://schemas.microsoft.com/office/powerpoint/2010/main" val="3897566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466618" algn="l"/>
                <a:tab pos="933237" algn="l"/>
                <a:tab pos="1399855" algn="l"/>
              </a:tabLst>
            </a:pPr>
            <a:r>
              <a:rPr lang="en-US" dirty="0"/>
              <a:t>The human element of Community Action’s work is evident at all levels of the organization and the relationship an organization has with its staff often reflects the organization’s values and mission. Oversight of the chief executive officer (CEO)/executive director and maintaining a strong human resources infrastructure are key responsibilities of board oversight. Attention to organizational elements such as policies and procedures, performance appraisals, and training lead to strong organizations with the capacity to deliver high quality services in low-income communities.  Org standard 7.1 public entity states that is Not applicable: Local governmental personnel policies are outside of the purview of the department and the tripartite board/ advisory body, therefore this standard does not apply to public entities.</a:t>
            </a:r>
          </a:p>
          <a:p>
            <a:pPr>
              <a:tabLst>
                <a:tab pos="466618" algn="l"/>
                <a:tab pos="933237" algn="l"/>
                <a:tab pos="1399855" algn="l"/>
              </a:tabLst>
            </a:pPr>
            <a:endParaRPr lang="en-US" dirty="0"/>
          </a:p>
          <a:p>
            <a:pPr>
              <a:tabLst>
                <a:tab pos="466618" algn="l"/>
                <a:tab pos="933237" algn="l"/>
                <a:tab pos="1399855" algn="l"/>
              </a:tabLst>
            </a:pPr>
            <a:r>
              <a:rPr lang="en-US" dirty="0"/>
              <a:t>Click - The fiscal bottom line of Community Action is not isolated from the mission, it is a joint consideration. Community Action boards and staff maintain a high level of fiscal accountability through audits, monitoring by State and Federal agencies, and compliance with Federal Office of Management Budget circulars. The management of Federal funds is taken seriously by CSBG eligible entities and the Standards specifically reflect the board’s oversight role as well as the day-to-day operational functions.  Org standard 8.3 The department’s tripartite board/advisory body is notified of the availability of the local government audit.</a:t>
            </a:r>
          </a:p>
          <a:p>
            <a:pPr>
              <a:tabLst>
                <a:tab pos="466618" algn="l"/>
                <a:tab pos="933237" algn="l"/>
                <a:tab pos="1399855" algn="l"/>
              </a:tabLst>
            </a:pPr>
            <a:endParaRPr lang="en-US" dirty="0"/>
          </a:p>
          <a:p>
            <a:pPr>
              <a:tabLst>
                <a:tab pos="466618" algn="l"/>
                <a:tab pos="933237" algn="l"/>
                <a:tab pos="1399855" algn="l"/>
              </a:tabLst>
            </a:pPr>
            <a:r>
              <a:rPr lang="en-US" dirty="0"/>
              <a:t>Click - The Community Action Network moves families out of poverty every day across this country and needs to produce data that reflect the collective impact of these efforts. Individual stories are compelling when combined with quantitative data: no data without stories and no stories without data. Community Action needs to better document the outcomes families, agencies, and communities achieve. The Community Services Block Grant funding confers the obligation and opportunity to tell the story of agency-wide impact and community change, and in turn the impact of the Network as a whole. Org standard 9.2</a:t>
            </a:r>
            <a:r>
              <a:rPr lang="en-US" baseline="0" dirty="0"/>
              <a:t> </a:t>
            </a:r>
            <a:r>
              <a:rPr lang="en-US" dirty="0"/>
              <a:t>The organization has a system or systems in place to track family, agency, and/or community outcomes. </a:t>
            </a:r>
          </a:p>
          <a:p>
            <a:pPr>
              <a:tabLst>
                <a:tab pos="466618" algn="l"/>
                <a:tab pos="933237" algn="l"/>
                <a:tab pos="1399855" algn="l"/>
              </a:tabLst>
            </a:pPr>
            <a:endParaRPr lang="en-US" dirty="0"/>
          </a:p>
          <a:p>
            <a:pPr>
              <a:tabLst>
                <a:tab pos="466618" algn="l"/>
                <a:tab pos="933237" algn="l"/>
                <a:tab pos="1399855" algn="l"/>
              </a:tabLst>
            </a:pPr>
            <a:r>
              <a:rPr lang="en-US" dirty="0"/>
              <a:t>There are some variances in these standards from public and private CAAs. So once again I am going to refer you back to the links in the chat to look at your specific standards. While these are very important</a:t>
            </a:r>
            <a:r>
              <a:rPr lang="en-US" baseline="0" dirty="0"/>
              <a:t> standards – just like the other ones – I am not going to spend time in this training to address them. This would be agency specific that I would work with you individually as you would like.</a:t>
            </a:r>
          </a:p>
          <a:p>
            <a:pPr>
              <a:tabLst>
                <a:tab pos="466618" algn="l"/>
                <a:tab pos="933237" algn="l"/>
                <a:tab pos="1399855" algn="l"/>
              </a:tabLst>
            </a:pPr>
            <a:endParaRPr lang="en-US" baseline="0" dirty="0"/>
          </a:p>
          <a:p>
            <a:pPr>
              <a:tabLst>
                <a:tab pos="466618" algn="l"/>
                <a:tab pos="933237" algn="l"/>
                <a:tab pos="1399855" algn="l"/>
              </a:tabLst>
            </a:pPr>
            <a:endParaRPr lang="en-US" dirty="0"/>
          </a:p>
        </p:txBody>
      </p:sp>
      <p:sp>
        <p:nvSpPr>
          <p:cNvPr id="4" name="Slide Number Placeholder 3"/>
          <p:cNvSpPr>
            <a:spLocks noGrp="1"/>
          </p:cNvSpPr>
          <p:nvPr>
            <p:ph type="sldNum" sz="quarter" idx="5"/>
          </p:nvPr>
        </p:nvSpPr>
        <p:spPr/>
        <p:txBody>
          <a:bodyPr/>
          <a:lstStyle/>
          <a:p>
            <a:fld id="{942D070A-50CC-4A08-A5ED-144F997E6B67}" type="slidenum">
              <a:rPr lang="en-US" smtClean="0"/>
              <a:t>14</a:t>
            </a:fld>
            <a:endParaRPr lang="en-US" dirty="0"/>
          </a:p>
        </p:txBody>
      </p:sp>
    </p:spTree>
    <p:extLst>
      <p:ext uri="{BB962C8B-B14F-4D97-AF65-F5344CB8AC3E}">
        <p14:creationId xmlns:p14="http://schemas.microsoft.com/office/powerpoint/2010/main" val="2919601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none" dirty="0">
                <a:hlinkClick r:id="rId3"/>
              </a:rPr>
              <a:t>When working throughout the program year, there are many opportunities for boards to take the necessary steps in </a:t>
            </a:r>
            <a:r>
              <a:rPr lang="en-US" u="none" dirty="0" err="1">
                <a:hlinkClick r:id="rId3"/>
              </a:rPr>
              <a:t>orer</a:t>
            </a:r>
            <a:r>
              <a:rPr lang="en-US" u="none" dirty="0">
                <a:hlinkClick r:id="rId3"/>
              </a:rPr>
              <a:t> to be able to meet all org standards. This link is a schedule of things that need to happen at any given time. I’ll put the link in the chat.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hlinkClick r:id="rId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https://communityactionpartnership.com/wp-content/uploads/2018/08/29_Schedule-for-Boards_Final-Fillable.pdf</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also items that we have to have on hand or need to gather at different times during our program years. This calendar can be found here and I will put the link in the chat.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4"/>
              </a:rPr>
              <a:t>https://communityactionpartnership.com/wp-content/uploads/2018/08/Schedule-of-Standards_Final.pdf</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942D070A-50CC-4A08-A5ED-144F997E6B67}" type="slidenum">
              <a:rPr lang="en-US" smtClean="0"/>
              <a:t>15</a:t>
            </a:fld>
            <a:endParaRPr lang="en-US" dirty="0"/>
          </a:p>
        </p:txBody>
      </p:sp>
    </p:spTree>
    <p:extLst>
      <p:ext uri="{BB962C8B-B14F-4D97-AF65-F5344CB8AC3E}">
        <p14:creationId xmlns:p14="http://schemas.microsoft.com/office/powerpoint/2010/main" val="3623258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each of your CAP60 admin portals you are going to uploading your documentation for meeting your organizational standards. At this point, Sylvia and Abigail will be taking over so they can show us how to upload any docs to the new engine.</a:t>
            </a:r>
          </a:p>
          <a:p>
            <a:endParaRPr lang="en-US" dirty="0"/>
          </a:p>
          <a:p>
            <a:r>
              <a:rPr lang="en-US" dirty="0"/>
              <a:t>I’m going to share my screen and show you where</a:t>
            </a:r>
            <a:r>
              <a:rPr lang="en-US" baseline="0" dirty="0"/>
              <a:t> we are going to go to do this and to look at ways to bring up the documents your uploaded last year.</a:t>
            </a:r>
          </a:p>
          <a:p>
            <a:endParaRPr lang="en-US" baseline="0" dirty="0"/>
          </a:p>
          <a:p>
            <a:r>
              <a:rPr lang="en-US" baseline="0" dirty="0"/>
              <a:t> </a:t>
            </a:r>
          </a:p>
          <a:p>
            <a:endParaRPr lang="en-US" baseline="0" dirty="0"/>
          </a:p>
          <a:p>
            <a:r>
              <a:rPr lang="en-US" baseline="0" dirty="0"/>
              <a:t>As we navigate through this, we are going to go to the first Org standard in the list. It brings up my list and I am going to click on the pencil to edit the date that I want included in the list. </a:t>
            </a:r>
          </a:p>
          <a:p>
            <a:endParaRPr lang="en-US" baseline="0" dirty="0"/>
          </a:p>
          <a:p>
            <a:r>
              <a:rPr lang="en-US" baseline="0" dirty="0"/>
              <a:t>Then I am going to go back to the standards details and start uploading. You will see hear that there are standard indicators that you can use to show how you are meeting the standard.</a:t>
            </a:r>
          </a:p>
          <a:p>
            <a:endParaRPr lang="en-US" baseline="0" dirty="0"/>
          </a:p>
          <a:p>
            <a:r>
              <a:rPr lang="en-US" baseline="0" dirty="0"/>
              <a:t>You can upload the documentation or add notes or view what you have up there already. Then make sure you go back to mark it as met.</a:t>
            </a:r>
          </a:p>
          <a:p>
            <a:endParaRPr lang="en-US" baseline="0" dirty="0"/>
          </a:p>
          <a:p>
            <a:r>
              <a:rPr lang="en-US" baseline="0" dirty="0"/>
              <a:t>It is important to note the timelines for when you want to upload these documents to show that you are meeting the org standards. Here is a handy tool that you can use to schedule how and when to meet those standards.</a:t>
            </a:r>
          </a:p>
          <a:p>
            <a:endParaRPr lang="en-US" baseline="0" dirty="0"/>
          </a:p>
          <a:p>
            <a:r>
              <a:rPr lang="en-US" baseline="0" dirty="0"/>
              <a:t>https://communityactionpartnership.com/wp-content/uploads/2018/08/Schedule-of-Standards_Final.pdf</a:t>
            </a:r>
          </a:p>
          <a:p>
            <a:endParaRPr lang="en-US" baseline="0" dirty="0"/>
          </a:p>
          <a:p>
            <a:r>
              <a:rPr lang="en-US" baseline="0" dirty="0"/>
              <a:t>And here is a guide on how to move your board through the standards as well. https://communityactionpartnership.com/wp-content/uploads/2018/08/29_Schedule-for-Boards_Final-Fillable.pdf</a:t>
            </a:r>
          </a:p>
          <a:p>
            <a:endParaRPr lang="en-US" baseline="0" dirty="0"/>
          </a:p>
          <a:p>
            <a:r>
              <a:rPr lang="en-US" baseline="0" dirty="0"/>
              <a:t>Here is another link that I think you will find handy as you empower your boards to meet the requirements for CSBG legislation. file:///C:/Users/LocalAdmin/Downloads/PDF%20of%20Empowering%20Your%20Board%20for%20Success%20PowerPoint.pdf</a:t>
            </a:r>
          </a:p>
          <a:p>
            <a:endParaRPr lang="en-US" baseline="0" dirty="0"/>
          </a:p>
          <a:p>
            <a:endParaRPr lang="en-US" baseline="0" dirty="0"/>
          </a:p>
          <a:p>
            <a:endParaRPr lang="en-US" baseline="0" dirty="0"/>
          </a:p>
          <a:p>
            <a:endParaRPr lang="en-US" baseline="0" dirty="0"/>
          </a:p>
          <a:p>
            <a:endParaRPr lang="en-US" dirty="0"/>
          </a:p>
          <a:p>
            <a:endParaRPr lang="en-US" dirty="0"/>
          </a:p>
          <a:p>
            <a:r>
              <a:rPr lang="en-US" dirty="0"/>
              <a:t>Log in – and look at the top of your tabs</a:t>
            </a:r>
            <a:r>
              <a:rPr lang="en-US" baseline="0" dirty="0"/>
              <a:t> and click on Productivity Tools. Scroll down the left side and click on organizational standards.</a:t>
            </a:r>
            <a:endParaRPr lang="en-US" dirty="0"/>
          </a:p>
        </p:txBody>
      </p:sp>
      <p:sp>
        <p:nvSpPr>
          <p:cNvPr id="4" name="Slide Number Placeholder 3"/>
          <p:cNvSpPr>
            <a:spLocks noGrp="1"/>
          </p:cNvSpPr>
          <p:nvPr>
            <p:ph type="sldNum" sz="quarter" idx="10"/>
          </p:nvPr>
        </p:nvSpPr>
        <p:spPr/>
        <p:txBody>
          <a:bodyPr/>
          <a:lstStyle/>
          <a:p>
            <a:fld id="{942D070A-50CC-4A08-A5ED-144F997E6B67}" type="slidenum">
              <a:rPr lang="en-US" smtClean="0"/>
              <a:t>17</a:t>
            </a:fld>
            <a:endParaRPr lang="en-US" dirty="0"/>
          </a:p>
        </p:txBody>
      </p:sp>
    </p:spTree>
    <p:extLst>
      <p:ext uri="{BB962C8B-B14F-4D97-AF65-F5344CB8AC3E}">
        <p14:creationId xmlns:p14="http://schemas.microsoft.com/office/powerpoint/2010/main" val="2605795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2D070A-50CC-4A08-A5ED-144F997E6B67}" type="slidenum">
              <a:rPr lang="en-US" smtClean="0"/>
              <a:t>18</a:t>
            </a:fld>
            <a:endParaRPr lang="en-US" dirty="0"/>
          </a:p>
        </p:txBody>
      </p:sp>
    </p:spTree>
    <p:extLst>
      <p:ext uri="{BB962C8B-B14F-4D97-AF65-F5344CB8AC3E}">
        <p14:creationId xmlns:p14="http://schemas.microsoft.com/office/powerpoint/2010/main" val="2924130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dates are contingent on smart forms, deadlines from OSC and maternity leave. Don’t wait to the last minute</a:t>
            </a:r>
            <a:r>
              <a:rPr lang="en-US" baseline="0" dirty="0"/>
              <a:t> and let Erin know as soon as you are done so she can review it quickly. </a:t>
            </a:r>
            <a:endParaRPr lang="en-US" dirty="0"/>
          </a:p>
        </p:txBody>
      </p:sp>
      <p:sp>
        <p:nvSpPr>
          <p:cNvPr id="4" name="Slide Number Placeholder 3"/>
          <p:cNvSpPr>
            <a:spLocks noGrp="1"/>
          </p:cNvSpPr>
          <p:nvPr>
            <p:ph type="sldNum" sz="quarter" idx="10"/>
          </p:nvPr>
        </p:nvSpPr>
        <p:spPr/>
        <p:txBody>
          <a:bodyPr/>
          <a:lstStyle/>
          <a:p>
            <a:fld id="{942D070A-50CC-4A08-A5ED-144F997E6B67}" type="slidenum">
              <a:rPr lang="en-US" smtClean="0"/>
              <a:t>19</a:t>
            </a:fld>
            <a:endParaRPr lang="en-US" dirty="0"/>
          </a:p>
        </p:txBody>
      </p:sp>
    </p:spTree>
    <p:extLst>
      <p:ext uri="{BB962C8B-B14F-4D97-AF65-F5344CB8AC3E}">
        <p14:creationId xmlns:p14="http://schemas.microsoft.com/office/powerpoint/2010/main" val="4218523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2D070A-50CC-4A08-A5ED-144F997E6B67}" type="slidenum">
              <a:rPr lang="en-US" smtClean="0"/>
              <a:t>21</a:t>
            </a:fld>
            <a:endParaRPr lang="en-US" dirty="0"/>
          </a:p>
        </p:txBody>
      </p:sp>
    </p:spTree>
    <p:extLst>
      <p:ext uri="{BB962C8B-B14F-4D97-AF65-F5344CB8AC3E}">
        <p14:creationId xmlns:p14="http://schemas.microsoft.com/office/powerpoint/2010/main" val="3208591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2D070A-50CC-4A08-A5ED-144F997E6B67}" type="slidenum">
              <a:rPr lang="en-US" smtClean="0"/>
              <a:t>2</a:t>
            </a:fld>
            <a:endParaRPr lang="en-US" dirty="0"/>
          </a:p>
        </p:txBody>
      </p:sp>
    </p:spTree>
    <p:extLst>
      <p:ext uri="{BB962C8B-B14F-4D97-AF65-F5344CB8AC3E}">
        <p14:creationId xmlns:p14="http://schemas.microsoft.com/office/powerpoint/2010/main" val="1109762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national goals of CSBG provide the Community Action Network a broad target to aim for.  CSBG is designed to be a flexible spending source that allows communities to address the causes and conditions of poverty based on the needs of their individual communities.  These goals give our network a basis for measuring whether the work we are doing is in alignment the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mission of CSBG which is the </a:t>
            </a:r>
            <a:r>
              <a:rPr lang="en-US" sz="1200" u="sng" kern="1200" dirty="0">
                <a:solidFill>
                  <a:schemeClr val="tx1"/>
                </a:solidFill>
                <a:effectLst/>
                <a:latin typeface="+mn-lt"/>
                <a:ea typeface="+mn-ea"/>
                <a:cs typeface="+mn-cs"/>
              </a:rPr>
              <a:t>reduction of poverty</a:t>
            </a:r>
            <a:r>
              <a:rPr lang="en-US" sz="1200" kern="1200" dirty="0">
                <a:solidFill>
                  <a:schemeClr val="tx1"/>
                </a:solidFill>
                <a:effectLst/>
                <a:latin typeface="+mn-lt"/>
                <a:ea typeface="+mn-ea"/>
                <a:cs typeface="+mn-cs"/>
              </a:rPr>
              <a:t>, the </a:t>
            </a:r>
            <a:r>
              <a:rPr lang="en-US" sz="1200" u="sng" kern="1200" dirty="0">
                <a:solidFill>
                  <a:schemeClr val="tx1"/>
                </a:solidFill>
                <a:effectLst/>
                <a:latin typeface="+mn-lt"/>
                <a:ea typeface="+mn-ea"/>
                <a:cs typeface="+mn-cs"/>
              </a:rPr>
              <a:t>revitalization of low-income communities</a:t>
            </a:r>
            <a:r>
              <a:rPr lang="en-US" sz="1200" kern="1200" dirty="0">
                <a:solidFill>
                  <a:schemeClr val="tx1"/>
                </a:solidFill>
                <a:effectLst/>
                <a:latin typeface="+mn-lt"/>
                <a:ea typeface="+mn-ea"/>
                <a:cs typeface="+mn-cs"/>
              </a:rPr>
              <a:t>, and the empowerment of low-income families and individuals to become </a:t>
            </a:r>
            <a:r>
              <a:rPr lang="en-US" sz="1200" u="sng" kern="1200" dirty="0">
                <a:solidFill>
                  <a:schemeClr val="tx1"/>
                </a:solidFill>
                <a:effectLst/>
                <a:latin typeface="+mn-lt"/>
                <a:ea typeface="+mn-ea"/>
                <a:cs typeface="+mn-cs"/>
              </a:rPr>
              <a:t>fully self-sufficient.</a:t>
            </a:r>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Click Goal 1: </a:t>
            </a:r>
            <a:r>
              <a:rPr lang="en-US" sz="1200" kern="1200" dirty="0">
                <a:solidFill>
                  <a:schemeClr val="tx1"/>
                </a:solidFill>
                <a:effectLst/>
                <a:latin typeface="+mn-lt"/>
                <a:ea typeface="+mn-ea"/>
                <a:cs typeface="+mn-cs"/>
              </a:rPr>
              <a:t>Individuals and families with low incomes are stable and achieve economic security.</a:t>
            </a:r>
          </a:p>
          <a:p>
            <a:r>
              <a:rPr lang="en-US" sz="1200" b="1" kern="1200" dirty="0">
                <a:solidFill>
                  <a:schemeClr val="tx1"/>
                </a:solidFill>
                <a:effectLst/>
                <a:latin typeface="+mn-lt"/>
                <a:ea typeface="+mn-ea"/>
                <a:cs typeface="+mn-cs"/>
              </a:rPr>
              <a:t>Click Goal 2:</a:t>
            </a:r>
            <a:r>
              <a:rPr lang="en-US" sz="1200" kern="1200" dirty="0">
                <a:solidFill>
                  <a:schemeClr val="tx1"/>
                </a:solidFill>
                <a:effectLst/>
                <a:latin typeface="+mn-lt"/>
                <a:ea typeface="+mn-ea"/>
                <a:cs typeface="+mn-cs"/>
              </a:rPr>
              <a:t> Communities where people with low incomes live are healthy and offer economic opportunity.</a:t>
            </a:r>
          </a:p>
          <a:p>
            <a:r>
              <a:rPr lang="en-US" sz="1200" b="1" kern="1200" dirty="0">
                <a:solidFill>
                  <a:schemeClr val="tx1"/>
                </a:solidFill>
                <a:effectLst/>
                <a:latin typeface="+mn-lt"/>
                <a:ea typeface="+mn-ea"/>
                <a:cs typeface="+mn-cs"/>
              </a:rPr>
              <a:t>Click Goal 3: </a:t>
            </a:r>
            <a:r>
              <a:rPr lang="en-US" sz="1200" kern="1200" dirty="0">
                <a:solidFill>
                  <a:schemeClr val="tx1"/>
                </a:solidFill>
                <a:effectLst/>
                <a:latin typeface="+mn-lt"/>
                <a:ea typeface="+mn-ea"/>
                <a:cs typeface="+mn-cs"/>
              </a:rPr>
              <a:t>People with low incomes are engaged and active in building opportunities in communities.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goals used to be 6 national goals, but were redesigned in 2017 with </a:t>
            </a:r>
            <a:r>
              <a:rPr lang="en-US" sz="1200" b="1" u="sng" kern="1200" dirty="0">
                <a:solidFill>
                  <a:schemeClr val="tx1"/>
                </a:solidFill>
                <a:effectLst/>
                <a:latin typeface="+mn-lt"/>
                <a:ea typeface="+mn-ea"/>
                <a:cs typeface="+mn-cs"/>
              </a:rPr>
              <a:t>a new emphasis on community level work.</a:t>
            </a:r>
            <a:r>
              <a:rPr lang="en-US" sz="1200" kern="1200" dirty="0">
                <a:solidFill>
                  <a:schemeClr val="tx1"/>
                </a:solidFill>
                <a:effectLst/>
                <a:latin typeface="+mn-lt"/>
                <a:ea typeface="+mn-ea"/>
                <a:cs typeface="+mn-cs"/>
              </a:rPr>
              <a:t>  In order to differentiate between community level work, and individual/ family level work, the Community Action Network is referring to</a:t>
            </a:r>
            <a:r>
              <a:rPr lang="en-US" sz="1200" b="1" u="sng" kern="1200" dirty="0">
                <a:solidFill>
                  <a:schemeClr val="tx1"/>
                </a:solidFill>
                <a:effectLst/>
                <a:latin typeface="+mn-lt"/>
                <a:ea typeface="+mn-ea"/>
                <a:cs typeface="+mn-cs"/>
              </a:rPr>
              <a:t> community level work as strategies</a:t>
            </a:r>
            <a:r>
              <a:rPr lang="en-US" sz="1200" kern="1200" dirty="0">
                <a:solidFill>
                  <a:schemeClr val="tx1"/>
                </a:solidFill>
                <a:effectLst/>
                <a:latin typeface="+mn-lt"/>
                <a:ea typeface="+mn-ea"/>
                <a:cs typeface="+mn-cs"/>
              </a:rPr>
              <a:t> and </a:t>
            </a:r>
            <a:r>
              <a:rPr lang="en-US" sz="1200" b="1" u="sng" kern="1200" dirty="0">
                <a:solidFill>
                  <a:schemeClr val="tx1"/>
                </a:solidFill>
                <a:effectLst/>
                <a:latin typeface="+mn-lt"/>
                <a:ea typeface="+mn-ea"/>
                <a:cs typeface="+mn-cs"/>
              </a:rPr>
              <a:t>individual/ family level work as services.</a:t>
            </a:r>
            <a:r>
              <a:rPr lang="en-US" sz="1200" kern="1200" dirty="0">
                <a:solidFill>
                  <a:schemeClr val="tx1"/>
                </a:solidFill>
                <a:effectLst/>
                <a:latin typeface="+mn-lt"/>
                <a:ea typeface="+mn-ea"/>
                <a:cs typeface="+mn-cs"/>
              </a:rPr>
              <a:t>   </a:t>
            </a:r>
            <a:endParaRPr lang="en-US" dirty="0"/>
          </a:p>
          <a:p>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2D070A-50CC-4A08-A5ED-144F997E6B67}" type="slidenum">
              <a:rPr lang="en-US" smtClean="0"/>
              <a:t>3</a:t>
            </a:fld>
            <a:endParaRPr lang="en-US" dirty="0"/>
          </a:p>
        </p:txBody>
      </p:sp>
    </p:spTree>
    <p:extLst>
      <p:ext uri="{BB962C8B-B14F-4D97-AF65-F5344CB8AC3E}">
        <p14:creationId xmlns:p14="http://schemas.microsoft.com/office/powerpoint/2010/main" val="1506335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startAt="2"/>
            </a:pPr>
            <a:r>
              <a:rPr lang="en-US" sz="1200" kern="1200" baseline="0" dirty="0">
                <a:solidFill>
                  <a:schemeClr val="tx1"/>
                </a:solidFill>
                <a:effectLst/>
                <a:latin typeface="+mn-lt"/>
                <a:ea typeface="+mn-ea"/>
                <a:cs typeface="+mn-cs"/>
              </a:rPr>
              <a:t>In our state we have 15 agencies and they are broken in to both Private and public caps. WY is pretty unique in the sense that we have both private and public agencies. It is expected that there will be no new agencies that will be </a:t>
            </a:r>
            <a:r>
              <a:rPr lang="en-US" sz="1200" kern="1200" dirty="0">
                <a:solidFill>
                  <a:schemeClr val="tx1"/>
                </a:solidFill>
                <a:effectLst/>
                <a:latin typeface="+mn-lt"/>
                <a:ea typeface="+mn-ea"/>
                <a:cs typeface="+mn-cs"/>
              </a:rPr>
              <a:t>In our region. Each CAA is unique in the services they provide.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They are also unique in their structure.</a:t>
            </a:r>
          </a:p>
          <a:p>
            <a:pPr marL="0" indent="0">
              <a:buNone/>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private Community Action Agency is a 501(c)3 organization that is governed by a tripartite board.  </a:t>
            </a:r>
          </a:p>
          <a:p>
            <a:r>
              <a:rPr lang="en-US" sz="1200" kern="1200" dirty="0">
                <a:solidFill>
                  <a:schemeClr val="tx1"/>
                </a:solidFill>
                <a:effectLst/>
                <a:latin typeface="+mn-lt"/>
                <a:ea typeface="+mn-ea"/>
                <a:cs typeface="+mn-cs"/>
              </a:rPr>
              <a:t>An example of a Private CAA would be </a:t>
            </a:r>
            <a:r>
              <a:rPr lang="en-US" sz="1200" kern="1200" dirty="0" err="1">
                <a:solidFill>
                  <a:schemeClr val="tx1"/>
                </a:solidFill>
                <a:effectLst/>
                <a:latin typeface="+mn-lt"/>
                <a:ea typeface="+mn-ea"/>
                <a:cs typeface="+mn-cs"/>
              </a:rPr>
              <a:t>WyoHelp</a:t>
            </a:r>
            <a:r>
              <a:rPr lang="en-US" sz="1200" kern="1200" dirty="0">
                <a:solidFill>
                  <a:schemeClr val="tx1"/>
                </a:solidFill>
                <a:effectLst/>
                <a:latin typeface="+mn-lt"/>
                <a:ea typeface="+mn-ea"/>
                <a:cs typeface="+mn-cs"/>
              </a:rPr>
              <a:t>. They run several different programs such as self-sufficiency, housing,</a:t>
            </a:r>
            <a:r>
              <a:rPr lang="en-US" sz="1200" kern="1200" baseline="0" dirty="0">
                <a:solidFill>
                  <a:schemeClr val="tx1"/>
                </a:solidFill>
                <a:effectLst/>
                <a:latin typeface="+mn-lt"/>
                <a:ea typeface="+mn-ea"/>
                <a:cs typeface="+mn-cs"/>
              </a:rPr>
              <a:t> food security, </a:t>
            </a:r>
            <a:r>
              <a:rPr lang="en-US" sz="1200" kern="1200" baseline="0" dirty="0" err="1">
                <a:solidFill>
                  <a:schemeClr val="tx1"/>
                </a:solidFill>
                <a:effectLst/>
                <a:latin typeface="+mn-lt"/>
                <a:ea typeface="+mn-ea"/>
                <a:cs typeface="+mn-cs"/>
              </a:rPr>
              <a:t>etc</a:t>
            </a:r>
            <a:r>
              <a:rPr lang="en-US" sz="1200" kern="1200" baseline="0" dirty="0">
                <a:solidFill>
                  <a:schemeClr val="tx1"/>
                </a:solidFill>
                <a:effectLst/>
                <a:latin typeface="+mn-lt"/>
                <a:ea typeface="+mn-ea"/>
                <a:cs typeface="+mn-cs"/>
              </a:rPr>
              <a:t> and serve 6 counties.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public Community Action Agency can be either a local government department that is overseen by a tripartite board, or a local government board that is tripartite in structure. An example of a public CAA would be the </a:t>
            </a:r>
            <a:r>
              <a:rPr lang="en-US" sz="1200" kern="1200" dirty="0">
                <a:solidFill>
                  <a:schemeClr val="tx1"/>
                </a:solidFill>
                <a:effectLst/>
                <a:latin typeface="+mn-lt"/>
                <a:ea typeface="+mn-ea"/>
                <a:cs typeface="+mn-cs"/>
                <a:hlinkClick r:id="rId3"/>
              </a:rPr>
              <a:t>Campbell County C.A.R.E Board</a:t>
            </a:r>
            <a:r>
              <a:rPr lang="en-US" sz="1200" kern="1200" dirty="0">
                <a:solidFill>
                  <a:schemeClr val="tx1"/>
                </a:solidFill>
                <a:effectLst/>
                <a:latin typeface="+mn-lt"/>
                <a:ea typeface="+mn-ea"/>
                <a:cs typeface="+mn-cs"/>
              </a:rPr>
              <a:t>.  This board is set up as a board of the Campbell County government.  This board does not provide any direct services themselves and instead sub-grant the money to nonprofits in the community.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Sub-grantees are typically not considered to be a community action agency, and thus do not have to have a tripartite board, but </a:t>
            </a:r>
            <a:r>
              <a:rPr lang="en-US" sz="1200" b="1" kern="1200" dirty="0">
                <a:solidFill>
                  <a:schemeClr val="tx1"/>
                </a:solidFill>
                <a:effectLst/>
                <a:latin typeface="+mn-lt"/>
                <a:ea typeface="+mn-ea"/>
                <a:cs typeface="+mn-cs"/>
              </a:rPr>
              <a:t>they are still an important part of the Community Action Network. </a:t>
            </a:r>
            <a:endParaRPr lang="en-US" sz="1200" kern="1200" dirty="0">
              <a:solidFill>
                <a:schemeClr val="tx1"/>
              </a:solidFill>
              <a:effectLst/>
              <a:latin typeface="+mn-lt"/>
              <a:ea typeface="+mn-ea"/>
              <a:cs typeface="+mn-cs"/>
            </a:endParaRPr>
          </a:p>
          <a:p>
            <a:pPr marL="228600" indent="-228600">
              <a:buAutoNum type="arabicPeriod" startAt="2"/>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42D070A-50CC-4A08-A5ED-144F997E6B67}" type="slidenum">
              <a:rPr lang="en-US" smtClean="0"/>
              <a:t>4</a:t>
            </a:fld>
            <a:endParaRPr lang="en-US" dirty="0"/>
          </a:p>
        </p:txBody>
      </p:sp>
    </p:spTree>
    <p:extLst>
      <p:ext uri="{BB962C8B-B14F-4D97-AF65-F5344CB8AC3E}">
        <p14:creationId xmlns:p14="http://schemas.microsoft.com/office/powerpoint/2010/main" val="4045157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a:solidFill>
                  <a:schemeClr val="tx1"/>
                </a:solidFill>
                <a:effectLst/>
                <a:latin typeface="+mn-lt"/>
                <a:ea typeface="+mn-ea"/>
                <a:cs typeface="+mn-cs"/>
              </a:rPr>
              <a:t>The CSBG Organizational Standards </a:t>
            </a:r>
            <a:r>
              <a:rPr lang="en-US" sz="1200" b="0" i="0" kern="1200" dirty="0">
                <a:solidFill>
                  <a:schemeClr val="tx1"/>
                </a:solidFill>
                <a:effectLst/>
                <a:latin typeface="+mn-lt"/>
                <a:ea typeface="+mn-ea"/>
                <a:cs typeface="+mn-cs"/>
              </a:rPr>
              <a:t>are a comprehensive set of standards developed with input from the entire CSBG Network through a three-year multi phase process led by the Center of Excellence. The Organizational Standards were announced in January 2015 with the OCS release of</a:t>
            </a:r>
            <a:r>
              <a:rPr lang="en-US" sz="1200" b="1" i="1" kern="1200" dirty="0">
                <a:solidFill>
                  <a:schemeClr val="tx1"/>
                </a:solidFill>
                <a:effectLst/>
                <a:latin typeface="+mn-lt"/>
                <a:ea typeface="+mn-ea"/>
                <a:cs typeface="+mn-cs"/>
              </a:rPr>
              <a:t> IM 138, State Establishment of Organizational Standards for CSBG Eligible Entities,</a:t>
            </a:r>
            <a:r>
              <a:rPr lang="en-US" sz="1200" b="0" i="1"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directing States to establish organizational standards by fiscal year 2016.</a:t>
            </a:r>
          </a:p>
          <a:p>
            <a:pPr fontAlgn="base"/>
            <a:r>
              <a:rPr lang="en-US" sz="1200" b="0" i="0" kern="1200" dirty="0">
                <a:solidFill>
                  <a:schemeClr val="tx1"/>
                </a:solidFill>
                <a:effectLst/>
                <a:latin typeface="+mn-lt"/>
                <a:ea typeface="+mn-ea"/>
                <a:cs typeface="+mn-cs"/>
              </a:rPr>
              <a:t>The Organizational Standards are organized in three thematic groups comprising nine categories and totals of 58 standards for private, nonprofit entities and 50 for public entities. The purpose of the organizational standards is to ensure that all agencies have appropriate organizational capacity, in both critical financial and administrative areas, as well as areas of unique importance to the mission of the Community Action network.</a:t>
            </a:r>
          </a:p>
          <a:p>
            <a:pPr fontAlgn="base"/>
            <a:endParaRPr lang="en-US" dirty="0"/>
          </a:p>
          <a:p>
            <a:pPr fontAlgn="base"/>
            <a:r>
              <a:rPr lang="en-US" dirty="0"/>
              <a:t>Put in the chat window:  https://communityactionpartnership.com/wp-content/uploads/2018/08/23_Self-Assessment-Tool_Private-CAA_Final-Standards_Updated-May-2015.pdf</a:t>
            </a:r>
          </a:p>
          <a:p>
            <a:pPr fontAlgn="base"/>
            <a:r>
              <a:rPr lang="en-US" dirty="0"/>
              <a:t>Maximum Feasible Participation</a:t>
            </a:r>
          </a:p>
          <a:p>
            <a:pPr fontAlgn="base"/>
            <a:r>
              <a:rPr lang="en-US" dirty="0"/>
              <a:t>Client input</a:t>
            </a:r>
          </a:p>
          <a:p>
            <a:pPr fontAlgn="base"/>
            <a:r>
              <a:rPr lang="en-US" dirty="0"/>
              <a:t>Community engagement</a:t>
            </a:r>
          </a:p>
          <a:p>
            <a:pPr fontAlgn="base"/>
            <a:r>
              <a:rPr lang="en-US" dirty="0"/>
              <a:t>Community assessments</a:t>
            </a:r>
          </a:p>
          <a:p>
            <a:pPr fontAlgn="base"/>
            <a:endParaRPr lang="en-US" dirty="0"/>
          </a:p>
          <a:p>
            <a:pPr fontAlgn="base"/>
            <a:r>
              <a:rPr lang="en-US" dirty="0"/>
              <a:t>Vision and Direction</a:t>
            </a:r>
          </a:p>
          <a:p>
            <a:pPr fontAlgn="base"/>
            <a:r>
              <a:rPr lang="en-US" dirty="0"/>
              <a:t>Organizational Leadership</a:t>
            </a:r>
          </a:p>
          <a:p>
            <a:pPr fontAlgn="base"/>
            <a:r>
              <a:rPr lang="en-US" dirty="0"/>
              <a:t>Board Governance</a:t>
            </a:r>
          </a:p>
          <a:p>
            <a:pPr fontAlgn="base"/>
            <a:r>
              <a:rPr lang="en-US" dirty="0"/>
              <a:t>Strategic Planning </a:t>
            </a:r>
          </a:p>
          <a:p>
            <a:pPr fontAlgn="base"/>
            <a:endParaRPr lang="en-US" dirty="0"/>
          </a:p>
          <a:p>
            <a:pPr fontAlgn="base"/>
            <a:r>
              <a:rPr lang="en-US" dirty="0"/>
              <a:t>Operations and Accountability</a:t>
            </a:r>
          </a:p>
          <a:p>
            <a:pPr fontAlgn="base"/>
            <a:r>
              <a:rPr lang="en-US" dirty="0"/>
              <a:t>Human Resource Management</a:t>
            </a:r>
          </a:p>
          <a:p>
            <a:pPr fontAlgn="base"/>
            <a:r>
              <a:rPr lang="en-US" dirty="0"/>
              <a:t>Financial Operations and Oversight</a:t>
            </a:r>
          </a:p>
          <a:p>
            <a:pPr fontAlgn="base"/>
            <a:r>
              <a:rPr lang="en-US" dirty="0"/>
              <a:t>Data and Analysis </a:t>
            </a:r>
            <a:endParaRPr lang="en-US" sz="1200" b="0" i="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5"/>
          </p:nvPr>
        </p:nvSpPr>
        <p:spPr/>
        <p:txBody>
          <a:bodyPr/>
          <a:lstStyle/>
          <a:p>
            <a:fld id="{942D070A-50CC-4A08-A5ED-144F997E6B67}" type="slidenum">
              <a:rPr lang="en-US" smtClean="0"/>
              <a:t>5</a:t>
            </a:fld>
            <a:endParaRPr lang="en-US" dirty="0"/>
          </a:p>
        </p:txBody>
      </p:sp>
    </p:spTree>
    <p:extLst>
      <p:ext uri="{BB962C8B-B14F-4D97-AF65-F5344CB8AC3E}">
        <p14:creationId xmlns:p14="http://schemas.microsoft.com/office/powerpoint/2010/main" val="732596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 Consumer Input and Involvement – Community Action is rooted in the belief that people with low incomes are in the best position to express what they need to make a difference in their lives. CSBG eligible entities work in partnership with the people and communities they serve. Community Action works in a coordinated and comprehensive manner to develop programs and services that will make a critical difference in the lives of participants. Individuals and families are well attuned to what they need, and when Community Action taps into that knowledge, it informs our ability to implement high impact programs and services.</a:t>
            </a:r>
            <a:r>
              <a:rPr lang="en-US" baseline="0" dirty="0"/>
              <a:t> Org standard 1.1 asks us to demonstrate that people experiencing poverty are participating in its activities. What are some ways that we can show that we are following standard 1.1? </a:t>
            </a:r>
            <a:r>
              <a:rPr lang="en-US" b="1" baseline="0" dirty="0"/>
              <a:t>Click for three standards</a:t>
            </a:r>
          </a:p>
          <a:p>
            <a:pPr fontAlgn="base"/>
            <a:endParaRPr lang="en-US" baseline="0" dirty="0"/>
          </a:p>
          <a:p>
            <a:pPr fontAlgn="base"/>
            <a:r>
              <a:rPr lang="en-US" baseline="0" dirty="0"/>
              <a:t>Put this link in the chat:  Private CAAs  https://communityactionpartnership.com/wp-content/uploads/2018/08/23_Self-Assessment-Tool_Private-CAA_Final-Standards_Updated-May-2015.pdf</a:t>
            </a:r>
          </a:p>
          <a:p>
            <a:pPr fontAlgn="base"/>
            <a:endParaRPr lang="en-US" baseline="0" dirty="0"/>
          </a:p>
          <a:p>
            <a:pPr fontAlgn="base"/>
            <a:r>
              <a:rPr lang="en-US" baseline="0" dirty="0"/>
              <a:t>Public CAAs - https://communityactionpartnership.com/wp-content/uploads/2018/08/24_OSCOE-Self-Assessment_Public-CAAs.pdf</a:t>
            </a:r>
          </a:p>
          <a:p>
            <a:pPr fontAlgn="base"/>
            <a:endParaRPr lang="en-US" baseline="0" dirty="0"/>
          </a:p>
          <a:p>
            <a:pPr fontAlgn="base"/>
            <a:endParaRPr lang="en-US" baseline="0" dirty="0"/>
          </a:p>
          <a:p>
            <a:pPr>
              <a:tabLst>
                <a:tab pos="466618" algn="l"/>
                <a:tab pos="933237" algn="l"/>
                <a:tab pos="1399855" algn="l"/>
              </a:tabLst>
            </a:pPr>
            <a:endParaRPr lang="en-US" dirty="0"/>
          </a:p>
        </p:txBody>
      </p:sp>
      <p:sp>
        <p:nvSpPr>
          <p:cNvPr id="4" name="Slide Number Placeholder 3"/>
          <p:cNvSpPr>
            <a:spLocks noGrp="1"/>
          </p:cNvSpPr>
          <p:nvPr>
            <p:ph type="sldNum" sz="quarter" idx="5"/>
          </p:nvPr>
        </p:nvSpPr>
        <p:spPr/>
        <p:txBody>
          <a:bodyPr/>
          <a:lstStyle/>
          <a:p>
            <a:fld id="{942D070A-50CC-4A08-A5ED-144F997E6B67}" type="slidenum">
              <a:rPr lang="en-US" smtClean="0"/>
              <a:t>6</a:t>
            </a:fld>
            <a:endParaRPr lang="en-US" dirty="0"/>
          </a:p>
        </p:txBody>
      </p:sp>
    </p:spTree>
    <p:extLst>
      <p:ext uri="{BB962C8B-B14F-4D97-AF65-F5344CB8AC3E}">
        <p14:creationId xmlns:p14="http://schemas.microsoft.com/office/powerpoint/2010/main" val="2925814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lang="en-US" dirty="0"/>
              <a:t>Community Engagement – No CSBG eligible entity can meet all of a community’s needs independently. Through formal and informal partnerships, ongoing community planning, advocacy, and engagement of people with low incomes, partners ranging from community and faith-based organizations, educational institutions, government, and business work together with Community Action Agencies and other CSBG eligible entities to successfully move families out of poverty and revitalize communities. </a:t>
            </a:r>
            <a:r>
              <a:rPr lang="en-US" b="1" dirty="0"/>
              <a:t>CLICK</a:t>
            </a:r>
            <a:r>
              <a:rPr lang="en-US" baseline="0" dirty="0"/>
              <a:t> </a:t>
            </a:r>
            <a:r>
              <a:rPr lang="en-US" dirty="0"/>
              <a:t>Org Standard 2.1 asks us to</a:t>
            </a:r>
            <a:r>
              <a:rPr lang="en-US" baseline="0" dirty="0"/>
              <a:t> </a:t>
            </a:r>
            <a:r>
              <a:rPr lang="en-US" dirty="0"/>
              <a:t>document or demonstrate partnerships across the community, for specifically identified purposes; partnerships include other anti-poverty organizations in the area. </a:t>
            </a:r>
            <a:r>
              <a:rPr lang="en-US" b="1" dirty="0"/>
              <a:t>Click 2</a:t>
            </a:r>
            <a:r>
              <a:rPr lang="en-US" dirty="0"/>
              <a:t>x</a:t>
            </a:r>
            <a:r>
              <a:rPr lang="en-US" baseline="0" dirty="0"/>
              <a:t> </a:t>
            </a:r>
            <a:r>
              <a:rPr lang="en-US" dirty="0"/>
              <a:t>Standards 2.2</a:t>
            </a:r>
            <a:r>
              <a:rPr lang="en-US" baseline="0" dirty="0"/>
              <a:t> and 2.3 asks us to utilize the data we gathered from key sectors of community and to communicate our efforts and </a:t>
            </a:r>
            <a:r>
              <a:rPr lang="en-US" b="1" baseline="0" dirty="0"/>
              <a:t>CLICK</a:t>
            </a:r>
            <a:r>
              <a:rPr lang="en-US" baseline="0" dirty="0"/>
              <a:t> </a:t>
            </a:r>
            <a:r>
              <a:rPr lang="en-US" dirty="0"/>
              <a:t>Standard 2.4 allows us</a:t>
            </a:r>
            <a:r>
              <a:rPr lang="en-US" baseline="0" dirty="0"/>
              <a:t> to </a:t>
            </a:r>
            <a:r>
              <a:rPr lang="en-US" dirty="0"/>
              <a:t>document the number of volunteers and hours mobilized in support of its activities</a:t>
            </a:r>
            <a:endParaRPr lang="en-US" baseline="0" dirty="0"/>
          </a:p>
          <a:p>
            <a:pPr>
              <a:tabLst>
                <a:tab pos="466618" algn="l"/>
                <a:tab pos="933237" algn="l"/>
                <a:tab pos="1399855" algn="l"/>
              </a:tabLst>
            </a:pPr>
            <a:endParaRPr lang="en-US" dirty="0"/>
          </a:p>
        </p:txBody>
      </p:sp>
      <p:sp>
        <p:nvSpPr>
          <p:cNvPr id="4" name="Slide Number Placeholder 3"/>
          <p:cNvSpPr>
            <a:spLocks noGrp="1"/>
          </p:cNvSpPr>
          <p:nvPr>
            <p:ph type="sldNum" sz="quarter" idx="5"/>
          </p:nvPr>
        </p:nvSpPr>
        <p:spPr/>
        <p:txBody>
          <a:bodyPr/>
          <a:lstStyle/>
          <a:p>
            <a:fld id="{942D070A-50CC-4A08-A5ED-144F997E6B67}" type="slidenum">
              <a:rPr lang="en-US" smtClean="0"/>
              <a:t>7</a:t>
            </a:fld>
            <a:endParaRPr lang="en-US" dirty="0"/>
          </a:p>
        </p:txBody>
      </p:sp>
    </p:spTree>
    <p:extLst>
      <p:ext uri="{BB962C8B-B14F-4D97-AF65-F5344CB8AC3E}">
        <p14:creationId xmlns:p14="http://schemas.microsoft.com/office/powerpoint/2010/main" val="1171748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Community Assessment  - Local control of Federal CSBG resources is predicated on regular comprehensive community assessments that take into account the breadth of community needs as well as the partners and resources available in a community to meet these needs. Regular assessment of needs and resources at the community level is the foundation of Community Action and a vital management and leadership tool that is used across the organization and utilized by the community to set the course for both CSBG and all agency resources. Why do we</a:t>
            </a:r>
            <a:r>
              <a:rPr lang="en-US" baseline="0" dirty="0"/>
              <a:t> do needs assessments? To assess gaps in services or identify resources to address community needs, to develop program priorities, to support the need for funding and to assist with program evaluation. We also do it to support organizational strategic planning.</a:t>
            </a:r>
          </a:p>
          <a:p>
            <a:pPr fontAlgn="base"/>
            <a:r>
              <a:rPr lang="en-US" baseline="0" dirty="0"/>
              <a:t>CLICK – standard 3.1 asks that we conduct a needs assessment every three years.</a:t>
            </a:r>
          </a:p>
          <a:p>
            <a:pPr fontAlgn="base"/>
            <a:r>
              <a:rPr lang="en-US" baseline="0" dirty="0"/>
              <a:t>Click -  standard 3.2 means that we have to make sure that we are able to document all 4 categories in order to meet the standard: gender, age, race and ethnicity.</a:t>
            </a:r>
            <a:endParaRPr lang="en-US" dirty="0"/>
          </a:p>
          <a:p>
            <a:pPr fontAlgn="base"/>
            <a:r>
              <a:rPr lang="en-US" dirty="0"/>
              <a:t>CLICK – show that we have</a:t>
            </a:r>
            <a:r>
              <a:rPr lang="en-US" baseline="0" dirty="0"/>
              <a:t> collected and analyzed data.</a:t>
            </a:r>
          </a:p>
          <a:p>
            <a:pPr fontAlgn="base"/>
            <a:r>
              <a:rPr lang="en-US" baseline="0" dirty="0"/>
              <a:t>Click – did we report and include key findings on the causes and conditions of poverty and the needs of the community.</a:t>
            </a:r>
            <a:endParaRPr lang="en-US" dirty="0"/>
          </a:p>
          <a:p>
            <a:pPr fontAlgn="base"/>
            <a:r>
              <a:rPr lang="en-US" baseline="0" dirty="0"/>
              <a:t>Click – an finally did our board accept the findings. Needs to show a motion and a vote that they did this.</a:t>
            </a:r>
          </a:p>
          <a:p>
            <a:pPr>
              <a:tabLst>
                <a:tab pos="466618" algn="l"/>
                <a:tab pos="933237" algn="l"/>
                <a:tab pos="1399855" algn="l"/>
              </a:tabLst>
            </a:pPr>
            <a:endParaRPr lang="en-US" dirty="0"/>
          </a:p>
        </p:txBody>
      </p:sp>
      <p:sp>
        <p:nvSpPr>
          <p:cNvPr id="4" name="Slide Number Placeholder 3"/>
          <p:cNvSpPr>
            <a:spLocks noGrp="1"/>
          </p:cNvSpPr>
          <p:nvPr>
            <p:ph type="sldNum" sz="quarter" idx="5"/>
          </p:nvPr>
        </p:nvSpPr>
        <p:spPr/>
        <p:txBody>
          <a:bodyPr/>
          <a:lstStyle/>
          <a:p>
            <a:fld id="{942D070A-50CC-4A08-A5ED-144F997E6B67}" type="slidenum">
              <a:rPr lang="en-US" smtClean="0"/>
              <a:t>8</a:t>
            </a:fld>
            <a:endParaRPr lang="en-US" dirty="0"/>
          </a:p>
        </p:txBody>
      </p:sp>
    </p:spTree>
    <p:extLst>
      <p:ext uri="{BB962C8B-B14F-4D97-AF65-F5344CB8AC3E}">
        <p14:creationId xmlns:p14="http://schemas.microsoft.com/office/powerpoint/2010/main" val="1114667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466618" algn="l"/>
                <a:tab pos="933237" algn="l"/>
                <a:tab pos="1399855" algn="l"/>
              </a:tabLst>
            </a:pPr>
            <a:r>
              <a:rPr lang="en-US" dirty="0"/>
              <a:t>Community Action leadership is exemplified at all levels across the organization and starts with a mission that clarifies Community Action’s work on poverty. A well-functioning board, and a focused chief executive officer (CEO)/executive director, well-trained and dedicated staff, and volunteers giving of themselves to help others will establish Community Action as the cornerstone and leverage point to address poverty across the community. Ensuring strong leadership both for today and into the future is critical. This category addresses the foundational elements of mission as well as the implementation of the Network’s model of good performance management (ROMA). It ensures CAAs have taken steps to plan thoughtfully for today’s work and tomorrow’s leadership. </a:t>
            </a:r>
          </a:p>
          <a:p>
            <a:pPr>
              <a:tabLst>
                <a:tab pos="466618" algn="l"/>
                <a:tab pos="933237" algn="l"/>
                <a:tab pos="1399855" algn="l"/>
              </a:tabLst>
            </a:pPr>
            <a:r>
              <a:rPr lang="en-US" dirty="0"/>
              <a:t>An example of this</a:t>
            </a:r>
            <a:r>
              <a:rPr lang="en-US" baseline="0" dirty="0"/>
              <a:t> would org standard 4.1 </a:t>
            </a:r>
            <a:r>
              <a:rPr lang="en-US" b="1" baseline="0" dirty="0"/>
              <a:t>CLICK</a:t>
            </a:r>
            <a:r>
              <a:rPr lang="en-US" baseline="0" dirty="0"/>
              <a:t> </a:t>
            </a:r>
            <a:r>
              <a:rPr lang="en-US" dirty="0"/>
              <a:t>The governing board has reviewed the organization’s mission statement within the past 5 years and assured that: 1. The mission addresses poverty; and 2. The organization’s programs and services are in alignment with the mission. We can show that with board minutes, strategic</a:t>
            </a:r>
            <a:r>
              <a:rPr lang="en-US" baseline="0" dirty="0"/>
              <a:t> plans and mission statements. </a:t>
            </a:r>
            <a:r>
              <a:rPr lang="en-US" b="1" baseline="0" dirty="0"/>
              <a:t>CLICK</a:t>
            </a:r>
            <a:r>
              <a:rPr lang="en-US" baseline="0" dirty="0"/>
              <a:t> 4.2 asks us to make sure that our community Action plan is outcome based, anti-poverty focused and ties directly to the community assessment. </a:t>
            </a:r>
            <a:r>
              <a:rPr lang="en-US" b="1" baseline="0" dirty="0"/>
              <a:t>CLICK </a:t>
            </a:r>
            <a:r>
              <a:rPr lang="en-US" baseline="0" dirty="0"/>
              <a:t>4.3 is a standard that has a whole level of training all on its own. Literally, there are forms and training sessions on meeting this standard. It asks that we are using ROMA continuously or a comparable system that looks at assessment, planning, implementation, achievement of results and evaluation. In addition the organization documents having used the services of a ROMA certified trainer or equivalent to assist in implementation. </a:t>
            </a:r>
            <a:r>
              <a:rPr lang="en-US" b="1" baseline="0" dirty="0"/>
              <a:t>CLICK</a:t>
            </a:r>
            <a:r>
              <a:rPr lang="en-US" baseline="0" dirty="0"/>
              <a:t> 4.4 Is your governing board receiving an annual update on the success of specific strategies included in the CAP? CLICK 4.5 wants us to have a written succession plan for the CEO/ED approved by the governing board for covering an emergency, unplanned short term absence of 3 months or less, as well as outlines the process for filling a permanent vacancy. CLICK 4.6 asks that we complete an organization wide comprehensive risk assessment every two years. </a:t>
            </a:r>
            <a:endParaRPr lang="en-US" dirty="0"/>
          </a:p>
          <a:p>
            <a:pPr>
              <a:tabLst>
                <a:tab pos="466618" algn="l"/>
                <a:tab pos="933237" algn="l"/>
                <a:tab pos="1399855" algn="l"/>
              </a:tabLst>
            </a:pPr>
            <a:endParaRPr lang="en-US" dirty="0"/>
          </a:p>
        </p:txBody>
      </p:sp>
      <p:sp>
        <p:nvSpPr>
          <p:cNvPr id="4" name="Slide Number Placeholder 3"/>
          <p:cNvSpPr>
            <a:spLocks noGrp="1"/>
          </p:cNvSpPr>
          <p:nvPr>
            <p:ph type="sldNum" sz="quarter" idx="5"/>
          </p:nvPr>
        </p:nvSpPr>
        <p:spPr/>
        <p:txBody>
          <a:bodyPr/>
          <a:lstStyle/>
          <a:p>
            <a:fld id="{942D070A-50CC-4A08-A5ED-144F997E6B67}" type="slidenum">
              <a:rPr lang="en-US" smtClean="0"/>
              <a:t>10</a:t>
            </a:fld>
            <a:endParaRPr lang="en-US" dirty="0"/>
          </a:p>
        </p:txBody>
      </p:sp>
    </p:spTree>
    <p:extLst>
      <p:ext uri="{BB962C8B-B14F-4D97-AF65-F5344CB8AC3E}">
        <p14:creationId xmlns:p14="http://schemas.microsoft.com/office/powerpoint/2010/main" val="2535380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522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8298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4334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7605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48139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1520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7" name="Picture 6" descr="A picture containing logo&#10;&#10;Description automatically generated">
            <a:extLst>
              <a:ext uri="{FF2B5EF4-FFF2-40B4-BE49-F238E27FC236}">
                <a16:creationId xmlns:a16="http://schemas.microsoft.com/office/drawing/2014/main" id="{57558D3D-AC1F-4F3B-9579-19411D370222}"/>
              </a:ext>
            </a:extLst>
          </p:cNvPr>
          <p:cNvPicPr>
            <a:picLocks noChangeAspect="1"/>
          </p:cNvPicPr>
          <p:nvPr userDrawn="1"/>
        </p:nvPicPr>
        <p:blipFill>
          <a:blip r:embed="rId2"/>
          <a:stretch>
            <a:fillRect/>
          </a:stretch>
        </p:blipFill>
        <p:spPr>
          <a:xfrm>
            <a:off x="9861739" y="5671326"/>
            <a:ext cx="2172483" cy="748995"/>
          </a:xfrm>
          <a:prstGeom prst="rect">
            <a:avLst/>
          </a:prstGeom>
        </p:spPr>
      </p:pic>
    </p:spTree>
    <p:extLst>
      <p:ext uri="{BB962C8B-B14F-4D97-AF65-F5344CB8AC3E}">
        <p14:creationId xmlns:p14="http://schemas.microsoft.com/office/powerpoint/2010/main" val="3837076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7" name="Picture 6" descr="A picture containing logo&#10;&#10;Description automatically generated">
            <a:extLst>
              <a:ext uri="{FF2B5EF4-FFF2-40B4-BE49-F238E27FC236}">
                <a16:creationId xmlns:a16="http://schemas.microsoft.com/office/drawing/2014/main" id="{FCEEDD80-BD0B-4F0D-AF48-272BEC60D96E}"/>
              </a:ext>
            </a:extLst>
          </p:cNvPr>
          <p:cNvPicPr>
            <a:picLocks noChangeAspect="1"/>
          </p:cNvPicPr>
          <p:nvPr userDrawn="1"/>
        </p:nvPicPr>
        <p:blipFill>
          <a:blip r:embed="rId2"/>
          <a:stretch>
            <a:fillRect/>
          </a:stretch>
        </p:blipFill>
        <p:spPr>
          <a:xfrm rot="5400000">
            <a:off x="-318698" y="4962115"/>
            <a:ext cx="2172483" cy="748995"/>
          </a:xfrm>
          <a:prstGeom prst="rect">
            <a:avLst/>
          </a:prstGeom>
        </p:spPr>
      </p:pic>
    </p:spTree>
    <p:extLst>
      <p:ext uri="{BB962C8B-B14F-4D97-AF65-F5344CB8AC3E}">
        <p14:creationId xmlns:p14="http://schemas.microsoft.com/office/powerpoint/2010/main" val="3005724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rgbClr val="597D69"/>
                </a:solidFill>
              </a:defRPr>
            </a:lvl1p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lvl1pPr>
              <a:defRPr>
                <a:solidFill>
                  <a:srgbClr val="597D69"/>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597D69"/>
                </a:solidFill>
              </a:defRPr>
            </a:lvl1pPr>
          </a:lstStyle>
          <a:p>
            <a:fld id="{D57F1E4F-1CFF-5643-939E-217C01CDF565}" type="slidenum">
              <a:rPr lang="en-US" smtClean="0"/>
              <a:pPr/>
              <a:t>‹#›</a:t>
            </a:fld>
            <a:endParaRPr lang="en-US" dirty="0"/>
          </a:p>
        </p:txBody>
      </p:sp>
      <p:sp>
        <p:nvSpPr>
          <p:cNvPr id="16" name="Rectangle 15">
            <a:extLst>
              <a:ext uri="{FF2B5EF4-FFF2-40B4-BE49-F238E27FC236}">
                <a16:creationId xmlns:a16="http://schemas.microsoft.com/office/drawing/2014/main" id="{5F993140-52A0-48C8-B1E2-04F497102393}"/>
              </a:ext>
            </a:extLst>
          </p:cNvPr>
          <p:cNvSpPr/>
          <p:nvPr userDrawn="1"/>
        </p:nvSpPr>
        <p:spPr>
          <a:xfrm>
            <a:off x="0" y="2514600"/>
            <a:ext cx="12195668" cy="1828800"/>
          </a:xfrm>
          <a:prstGeom prst="rect">
            <a:avLst/>
          </a:prstGeom>
          <a:solidFill>
            <a:srgbClr val="7996A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Picture 17" descr="A picture containing logo&#10;&#10;Description automatically generated">
            <a:extLst>
              <a:ext uri="{FF2B5EF4-FFF2-40B4-BE49-F238E27FC236}">
                <a16:creationId xmlns:a16="http://schemas.microsoft.com/office/drawing/2014/main" id="{B740661B-5368-4130-BF43-3090D1CA1441}"/>
              </a:ext>
            </a:extLst>
          </p:cNvPr>
          <p:cNvPicPr>
            <a:picLocks noChangeAspect="1"/>
          </p:cNvPicPr>
          <p:nvPr userDrawn="1"/>
        </p:nvPicPr>
        <p:blipFill>
          <a:blip r:embed="rId2"/>
          <a:stretch>
            <a:fillRect/>
          </a:stretch>
        </p:blipFill>
        <p:spPr>
          <a:xfrm>
            <a:off x="3561723" y="321581"/>
            <a:ext cx="5068553" cy="1747457"/>
          </a:xfrm>
          <a:prstGeom prst="rect">
            <a:avLst/>
          </a:prstGeom>
        </p:spPr>
      </p:pic>
      <p:sp>
        <p:nvSpPr>
          <p:cNvPr id="20" name="TextBox 19">
            <a:extLst>
              <a:ext uri="{FF2B5EF4-FFF2-40B4-BE49-F238E27FC236}">
                <a16:creationId xmlns:a16="http://schemas.microsoft.com/office/drawing/2014/main" id="{CFA0A5CA-AAEB-4D6C-8E2A-7E7FF7C3FAC5}"/>
              </a:ext>
            </a:extLst>
          </p:cNvPr>
          <p:cNvSpPr txBox="1"/>
          <p:nvPr userDrawn="1"/>
        </p:nvSpPr>
        <p:spPr>
          <a:xfrm>
            <a:off x="2556640" y="3105834"/>
            <a:ext cx="7078717" cy="646331"/>
          </a:xfrm>
          <a:prstGeom prst="rect">
            <a:avLst/>
          </a:prstGeom>
          <a:noFill/>
        </p:spPr>
        <p:txBody>
          <a:bodyPr wrap="square" rtlCol="0">
            <a:spAutoFit/>
          </a:bodyPr>
          <a:lstStyle/>
          <a:p>
            <a:pPr algn="ctr"/>
            <a:r>
              <a:rPr lang="en-US" sz="3600" b="0" dirty="0">
                <a:solidFill>
                  <a:srgbClr val="FFFFFF"/>
                </a:solidFill>
                <a:latin typeface="Avenir Next LT Pro" panose="020B0504020202020204" pitchFamily="34" charset="0"/>
              </a:rPr>
              <a:t>Board Training 2020</a:t>
            </a:r>
          </a:p>
        </p:txBody>
      </p:sp>
    </p:spTree>
    <p:extLst>
      <p:ext uri="{BB962C8B-B14F-4D97-AF65-F5344CB8AC3E}">
        <p14:creationId xmlns:p14="http://schemas.microsoft.com/office/powerpoint/2010/main" val="2761543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2919" y="2011680"/>
            <a:ext cx="9784080" cy="4206240"/>
          </a:xfrm>
          <a:prstGeom prst="rect">
            <a:avLst/>
          </a:prstGeom>
        </p:spPr>
        <p:txBody>
          <a:bodyPr/>
          <a:lstStyle>
            <a:lvl1pPr>
              <a:defRPr>
                <a:solidFill>
                  <a:srgbClr val="597D69"/>
                </a:solidFill>
                <a:latin typeface="Avenir Next LT Pro" panose="020B0504020202020204" pitchFamily="34" charset="0"/>
              </a:defRPr>
            </a:lvl1pPr>
            <a:lvl2pPr>
              <a:defRPr>
                <a:solidFill>
                  <a:srgbClr val="597D69"/>
                </a:solidFill>
                <a:latin typeface="Avenir Next LT Pro" panose="020B0504020202020204" pitchFamily="34" charset="0"/>
              </a:defRPr>
            </a:lvl2pPr>
            <a:lvl3pPr>
              <a:defRPr>
                <a:solidFill>
                  <a:srgbClr val="597D69"/>
                </a:solidFill>
                <a:latin typeface="Avenir Next LT Pro" panose="020B0504020202020204" pitchFamily="34" charset="0"/>
              </a:defRPr>
            </a:lvl3pPr>
            <a:lvl4pPr>
              <a:defRPr>
                <a:solidFill>
                  <a:srgbClr val="597D69"/>
                </a:solidFill>
                <a:latin typeface="Avenir Next LT Pro" panose="020B0504020202020204" pitchFamily="34" charset="0"/>
              </a:defRPr>
            </a:lvl4pPr>
            <a:lvl5pPr>
              <a:defRPr>
                <a:solidFill>
                  <a:srgbClr val="597D69"/>
                </a:solidFill>
                <a:latin typeface="Avenir Next LT Pro" panose="020B05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Avenir Next LT Pro" panose="020B0504020202020204" pitchFamily="34" charset="0"/>
              </a:defRPr>
            </a:lvl1p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lvl1pPr>
              <a:defRPr>
                <a:latin typeface="Avenir Next LT Pro" panose="020B05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venir Next LT Pro" panose="020B0504020202020204" pitchFamily="34" charset="0"/>
              </a:defRPr>
            </a:lvl1pPr>
          </a:lstStyle>
          <a:p>
            <a:fld id="{D57F1E4F-1CFF-5643-939E-217C01CDF565}" type="slidenum">
              <a:rPr lang="en-US" smtClean="0"/>
              <a:pPr/>
              <a:t>‹#›</a:t>
            </a:fld>
            <a:endParaRPr lang="en-US" dirty="0"/>
          </a:p>
        </p:txBody>
      </p:sp>
      <p:pic>
        <p:nvPicPr>
          <p:cNvPr id="8" name="Picture 7" descr="A picture containing logo&#10;&#10;Description automatically generated">
            <a:extLst>
              <a:ext uri="{FF2B5EF4-FFF2-40B4-BE49-F238E27FC236}">
                <a16:creationId xmlns:a16="http://schemas.microsoft.com/office/drawing/2014/main" id="{AB118B9D-A890-417F-BA7C-409D8FF2DFEF}"/>
              </a:ext>
            </a:extLst>
          </p:cNvPr>
          <p:cNvPicPr>
            <a:picLocks noChangeAspect="1"/>
          </p:cNvPicPr>
          <p:nvPr userDrawn="1"/>
        </p:nvPicPr>
        <p:blipFill>
          <a:blip r:embed="rId2"/>
          <a:stretch>
            <a:fillRect/>
          </a:stretch>
        </p:blipFill>
        <p:spPr>
          <a:xfrm>
            <a:off x="9861739" y="5671326"/>
            <a:ext cx="2172483" cy="748995"/>
          </a:xfrm>
          <a:prstGeom prst="rect">
            <a:avLst/>
          </a:prstGeom>
        </p:spPr>
      </p:pic>
    </p:spTree>
    <p:extLst>
      <p:ext uri="{BB962C8B-B14F-4D97-AF65-F5344CB8AC3E}">
        <p14:creationId xmlns:p14="http://schemas.microsoft.com/office/powerpoint/2010/main" val="4320085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2919" y="2011680"/>
            <a:ext cx="9784080" cy="4206240"/>
          </a:xfrm>
          <a:prstGeom prst="rect">
            <a:avLst/>
          </a:prstGeom>
        </p:spPr>
        <p:txBody>
          <a:bodyPr/>
          <a:lstStyle>
            <a:lvl1pPr>
              <a:defRPr>
                <a:solidFill>
                  <a:srgbClr val="597D69"/>
                </a:solidFill>
                <a:latin typeface="Avenir Next LT Pro" panose="020B0504020202020204" pitchFamily="34" charset="0"/>
              </a:defRPr>
            </a:lvl1pPr>
            <a:lvl2pPr>
              <a:defRPr>
                <a:solidFill>
                  <a:srgbClr val="597D69"/>
                </a:solidFill>
                <a:latin typeface="Avenir Next LT Pro" panose="020B0504020202020204" pitchFamily="34" charset="0"/>
              </a:defRPr>
            </a:lvl2pPr>
            <a:lvl3pPr>
              <a:defRPr>
                <a:solidFill>
                  <a:srgbClr val="597D69"/>
                </a:solidFill>
                <a:latin typeface="Avenir Next LT Pro" panose="020B0504020202020204" pitchFamily="34" charset="0"/>
              </a:defRPr>
            </a:lvl3pPr>
            <a:lvl4pPr>
              <a:defRPr>
                <a:solidFill>
                  <a:srgbClr val="597D69"/>
                </a:solidFill>
                <a:latin typeface="Avenir Next LT Pro" panose="020B0504020202020204" pitchFamily="34" charset="0"/>
              </a:defRPr>
            </a:lvl4pPr>
            <a:lvl5pPr>
              <a:defRPr>
                <a:solidFill>
                  <a:srgbClr val="597D69"/>
                </a:solidFill>
                <a:latin typeface="Avenir Next LT Pro" panose="020B05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Avenir Next LT Pro" panose="020B0504020202020204" pitchFamily="34" charset="0"/>
              </a:defRPr>
            </a:lvl1p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lvl1pPr>
              <a:defRPr>
                <a:latin typeface="Avenir Next LT Pro" panose="020B05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venir Next LT Pro" panose="020B0504020202020204" pitchFamily="34" charset="0"/>
              </a:defRPr>
            </a:lvl1pPr>
          </a:lstStyle>
          <a:p>
            <a:fld id="{D57F1E4F-1CFF-5643-939E-217C01CDF565}" type="slidenum">
              <a:rPr lang="en-US" smtClean="0"/>
              <a:pPr/>
              <a:t>‹#›</a:t>
            </a:fld>
            <a:endParaRPr lang="en-US" dirty="0"/>
          </a:p>
        </p:txBody>
      </p:sp>
      <p:pic>
        <p:nvPicPr>
          <p:cNvPr id="8" name="Picture 7" descr="A picture containing logo&#10;&#10;Description automatically generated">
            <a:extLst>
              <a:ext uri="{FF2B5EF4-FFF2-40B4-BE49-F238E27FC236}">
                <a16:creationId xmlns:a16="http://schemas.microsoft.com/office/drawing/2014/main" id="{AB118B9D-A890-417F-BA7C-409D8FF2DFEF}"/>
              </a:ext>
            </a:extLst>
          </p:cNvPr>
          <p:cNvPicPr>
            <a:picLocks noChangeAspect="1"/>
          </p:cNvPicPr>
          <p:nvPr userDrawn="1"/>
        </p:nvPicPr>
        <p:blipFill>
          <a:blip r:embed="rId2"/>
          <a:stretch>
            <a:fillRect/>
          </a:stretch>
        </p:blipFill>
        <p:spPr>
          <a:xfrm>
            <a:off x="9861739" y="5671326"/>
            <a:ext cx="2172483" cy="748995"/>
          </a:xfrm>
          <a:prstGeom prst="rect">
            <a:avLst/>
          </a:prstGeom>
        </p:spPr>
      </p:pic>
    </p:spTree>
    <p:extLst>
      <p:ext uri="{BB962C8B-B14F-4D97-AF65-F5344CB8AC3E}">
        <p14:creationId xmlns:p14="http://schemas.microsoft.com/office/powerpoint/2010/main" val="253739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24508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2919" y="2011680"/>
            <a:ext cx="9784080" cy="4206240"/>
          </a:xfrm>
          <a:prstGeom prst="rect">
            <a:avLst/>
          </a:prstGeom>
        </p:spPr>
        <p:txBody>
          <a:bodyPr/>
          <a:lstStyle>
            <a:lvl1pPr>
              <a:defRPr>
                <a:solidFill>
                  <a:srgbClr val="597D69"/>
                </a:solidFill>
                <a:latin typeface="Avenir Next LT Pro" panose="020B0504020202020204" pitchFamily="34" charset="0"/>
              </a:defRPr>
            </a:lvl1pPr>
            <a:lvl2pPr>
              <a:defRPr>
                <a:solidFill>
                  <a:srgbClr val="597D69"/>
                </a:solidFill>
                <a:latin typeface="Avenir Next LT Pro" panose="020B0504020202020204" pitchFamily="34" charset="0"/>
              </a:defRPr>
            </a:lvl2pPr>
            <a:lvl3pPr>
              <a:defRPr>
                <a:solidFill>
                  <a:srgbClr val="597D69"/>
                </a:solidFill>
                <a:latin typeface="Avenir Next LT Pro" panose="020B0504020202020204" pitchFamily="34" charset="0"/>
              </a:defRPr>
            </a:lvl3pPr>
            <a:lvl4pPr>
              <a:defRPr>
                <a:solidFill>
                  <a:srgbClr val="597D69"/>
                </a:solidFill>
                <a:latin typeface="Avenir Next LT Pro" panose="020B0504020202020204" pitchFamily="34" charset="0"/>
              </a:defRPr>
            </a:lvl4pPr>
            <a:lvl5pPr>
              <a:defRPr>
                <a:solidFill>
                  <a:srgbClr val="597D69"/>
                </a:solidFill>
                <a:latin typeface="Avenir Next LT Pro" panose="020B05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Avenir Next LT Pro" panose="020B0504020202020204" pitchFamily="34" charset="0"/>
              </a:defRPr>
            </a:lvl1p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lvl1pPr>
              <a:defRPr>
                <a:latin typeface="Avenir Next LT Pro" panose="020B05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venir Next LT Pro" panose="020B0504020202020204" pitchFamily="34" charset="0"/>
              </a:defRPr>
            </a:lvl1pPr>
          </a:lstStyle>
          <a:p>
            <a:fld id="{D57F1E4F-1CFF-5643-939E-217C01CDF565}" type="slidenum">
              <a:rPr lang="en-US" smtClean="0"/>
              <a:pPr/>
              <a:t>‹#›</a:t>
            </a:fld>
            <a:endParaRPr lang="en-US" dirty="0"/>
          </a:p>
        </p:txBody>
      </p:sp>
      <p:pic>
        <p:nvPicPr>
          <p:cNvPr id="8" name="Picture 7" descr="A picture containing logo&#10;&#10;Description automatically generated">
            <a:extLst>
              <a:ext uri="{FF2B5EF4-FFF2-40B4-BE49-F238E27FC236}">
                <a16:creationId xmlns:a16="http://schemas.microsoft.com/office/drawing/2014/main" id="{AB118B9D-A890-417F-BA7C-409D8FF2DFEF}"/>
              </a:ext>
            </a:extLst>
          </p:cNvPr>
          <p:cNvPicPr>
            <a:picLocks noChangeAspect="1"/>
          </p:cNvPicPr>
          <p:nvPr userDrawn="1"/>
        </p:nvPicPr>
        <p:blipFill>
          <a:blip r:embed="rId2"/>
          <a:stretch>
            <a:fillRect/>
          </a:stretch>
        </p:blipFill>
        <p:spPr>
          <a:xfrm>
            <a:off x="9861739" y="5671326"/>
            <a:ext cx="2172483" cy="748995"/>
          </a:xfrm>
          <a:prstGeom prst="rect">
            <a:avLst/>
          </a:prstGeom>
        </p:spPr>
      </p:pic>
    </p:spTree>
    <p:extLst>
      <p:ext uri="{BB962C8B-B14F-4D97-AF65-F5344CB8AC3E}">
        <p14:creationId xmlns:p14="http://schemas.microsoft.com/office/powerpoint/2010/main" val="1845649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2919" y="2011680"/>
            <a:ext cx="9784080" cy="4206240"/>
          </a:xfrm>
          <a:prstGeom prst="rect">
            <a:avLst/>
          </a:prstGeom>
        </p:spPr>
        <p:txBody>
          <a:bodyPr/>
          <a:lstStyle>
            <a:lvl1pPr>
              <a:defRPr>
                <a:solidFill>
                  <a:srgbClr val="597D69"/>
                </a:solidFill>
                <a:latin typeface="Avenir Next LT Pro" panose="020B0504020202020204" pitchFamily="34" charset="0"/>
              </a:defRPr>
            </a:lvl1pPr>
            <a:lvl2pPr>
              <a:defRPr>
                <a:solidFill>
                  <a:srgbClr val="597D69"/>
                </a:solidFill>
                <a:latin typeface="Avenir Next LT Pro" panose="020B0504020202020204" pitchFamily="34" charset="0"/>
              </a:defRPr>
            </a:lvl2pPr>
            <a:lvl3pPr>
              <a:defRPr>
                <a:solidFill>
                  <a:srgbClr val="597D69"/>
                </a:solidFill>
                <a:latin typeface="Avenir Next LT Pro" panose="020B0504020202020204" pitchFamily="34" charset="0"/>
              </a:defRPr>
            </a:lvl3pPr>
            <a:lvl4pPr>
              <a:defRPr>
                <a:solidFill>
                  <a:srgbClr val="597D69"/>
                </a:solidFill>
                <a:latin typeface="Avenir Next LT Pro" panose="020B0504020202020204" pitchFamily="34" charset="0"/>
              </a:defRPr>
            </a:lvl4pPr>
            <a:lvl5pPr>
              <a:defRPr>
                <a:solidFill>
                  <a:srgbClr val="597D69"/>
                </a:solidFill>
                <a:latin typeface="Avenir Next LT Pro" panose="020B05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Avenir Next LT Pro" panose="020B0504020202020204" pitchFamily="34" charset="0"/>
              </a:defRPr>
            </a:lvl1p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lvl1pPr>
              <a:defRPr>
                <a:latin typeface="Avenir Next LT Pro" panose="020B05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venir Next LT Pro" panose="020B0504020202020204" pitchFamily="34" charset="0"/>
              </a:defRPr>
            </a:lvl1pPr>
          </a:lstStyle>
          <a:p>
            <a:fld id="{D57F1E4F-1CFF-5643-939E-217C01CDF565}" type="slidenum">
              <a:rPr lang="en-US" smtClean="0"/>
              <a:pPr/>
              <a:t>‹#›</a:t>
            </a:fld>
            <a:endParaRPr lang="en-US" dirty="0"/>
          </a:p>
        </p:txBody>
      </p:sp>
      <p:pic>
        <p:nvPicPr>
          <p:cNvPr id="8" name="Picture 7" descr="A picture containing logo&#10;&#10;Description automatically generated">
            <a:extLst>
              <a:ext uri="{FF2B5EF4-FFF2-40B4-BE49-F238E27FC236}">
                <a16:creationId xmlns:a16="http://schemas.microsoft.com/office/drawing/2014/main" id="{AB118B9D-A890-417F-BA7C-409D8FF2DFEF}"/>
              </a:ext>
            </a:extLst>
          </p:cNvPr>
          <p:cNvPicPr>
            <a:picLocks noChangeAspect="1"/>
          </p:cNvPicPr>
          <p:nvPr userDrawn="1"/>
        </p:nvPicPr>
        <p:blipFill>
          <a:blip r:embed="rId2"/>
          <a:stretch>
            <a:fillRect/>
          </a:stretch>
        </p:blipFill>
        <p:spPr>
          <a:xfrm>
            <a:off x="9861739" y="5671326"/>
            <a:ext cx="2172483" cy="748995"/>
          </a:xfrm>
          <a:prstGeom prst="rect">
            <a:avLst/>
          </a:prstGeom>
        </p:spPr>
      </p:pic>
    </p:spTree>
    <p:extLst>
      <p:ext uri="{BB962C8B-B14F-4D97-AF65-F5344CB8AC3E}">
        <p14:creationId xmlns:p14="http://schemas.microsoft.com/office/powerpoint/2010/main" val="2952141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2919" y="2011680"/>
            <a:ext cx="9784080" cy="4206240"/>
          </a:xfrm>
          <a:prstGeom prst="rect">
            <a:avLst/>
          </a:prstGeom>
        </p:spPr>
        <p:txBody>
          <a:bodyPr/>
          <a:lstStyle>
            <a:lvl1pPr>
              <a:defRPr>
                <a:solidFill>
                  <a:srgbClr val="597D69"/>
                </a:solidFill>
                <a:latin typeface="Avenir Next LT Pro" panose="020B0504020202020204" pitchFamily="34" charset="0"/>
              </a:defRPr>
            </a:lvl1pPr>
            <a:lvl2pPr>
              <a:defRPr>
                <a:solidFill>
                  <a:srgbClr val="597D69"/>
                </a:solidFill>
                <a:latin typeface="Avenir Next LT Pro" panose="020B0504020202020204" pitchFamily="34" charset="0"/>
              </a:defRPr>
            </a:lvl2pPr>
            <a:lvl3pPr>
              <a:defRPr>
                <a:solidFill>
                  <a:srgbClr val="597D69"/>
                </a:solidFill>
                <a:latin typeface="Avenir Next LT Pro" panose="020B0504020202020204" pitchFamily="34" charset="0"/>
              </a:defRPr>
            </a:lvl3pPr>
            <a:lvl4pPr>
              <a:defRPr>
                <a:solidFill>
                  <a:srgbClr val="597D69"/>
                </a:solidFill>
                <a:latin typeface="Avenir Next LT Pro" panose="020B0504020202020204" pitchFamily="34" charset="0"/>
              </a:defRPr>
            </a:lvl4pPr>
            <a:lvl5pPr>
              <a:defRPr>
                <a:solidFill>
                  <a:srgbClr val="597D69"/>
                </a:solidFill>
                <a:latin typeface="Avenir Next LT Pro" panose="020B05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Avenir Next LT Pro" panose="020B0504020202020204" pitchFamily="34" charset="0"/>
              </a:defRPr>
            </a:lvl1p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lvl1pPr>
              <a:defRPr>
                <a:latin typeface="Avenir Next LT Pro" panose="020B05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venir Next LT Pro" panose="020B0504020202020204" pitchFamily="34" charset="0"/>
              </a:defRPr>
            </a:lvl1pPr>
          </a:lstStyle>
          <a:p>
            <a:fld id="{D57F1E4F-1CFF-5643-939E-217C01CDF565}" type="slidenum">
              <a:rPr lang="en-US" smtClean="0"/>
              <a:pPr/>
              <a:t>‹#›</a:t>
            </a:fld>
            <a:endParaRPr lang="en-US" dirty="0"/>
          </a:p>
        </p:txBody>
      </p:sp>
      <p:pic>
        <p:nvPicPr>
          <p:cNvPr id="8" name="Picture 7" descr="A picture containing logo&#10;&#10;Description automatically generated">
            <a:extLst>
              <a:ext uri="{FF2B5EF4-FFF2-40B4-BE49-F238E27FC236}">
                <a16:creationId xmlns:a16="http://schemas.microsoft.com/office/drawing/2014/main" id="{AB118B9D-A890-417F-BA7C-409D8FF2DFEF}"/>
              </a:ext>
            </a:extLst>
          </p:cNvPr>
          <p:cNvPicPr>
            <a:picLocks noChangeAspect="1"/>
          </p:cNvPicPr>
          <p:nvPr userDrawn="1"/>
        </p:nvPicPr>
        <p:blipFill>
          <a:blip r:embed="rId2"/>
          <a:stretch>
            <a:fillRect/>
          </a:stretch>
        </p:blipFill>
        <p:spPr>
          <a:xfrm>
            <a:off x="9861739" y="5671326"/>
            <a:ext cx="2172483" cy="748995"/>
          </a:xfrm>
          <a:prstGeom prst="rect">
            <a:avLst/>
          </a:prstGeom>
        </p:spPr>
      </p:pic>
    </p:spTree>
    <p:extLst>
      <p:ext uri="{BB962C8B-B14F-4D97-AF65-F5344CB8AC3E}">
        <p14:creationId xmlns:p14="http://schemas.microsoft.com/office/powerpoint/2010/main" val="9748592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2919" y="2011680"/>
            <a:ext cx="9784080" cy="4206240"/>
          </a:xfrm>
          <a:prstGeom prst="rect">
            <a:avLst/>
          </a:prstGeom>
        </p:spPr>
        <p:txBody>
          <a:bodyPr/>
          <a:lstStyle>
            <a:lvl1pPr>
              <a:defRPr>
                <a:solidFill>
                  <a:srgbClr val="597D69"/>
                </a:solidFill>
                <a:latin typeface="Avenir Next LT Pro" panose="020B0504020202020204" pitchFamily="34" charset="0"/>
              </a:defRPr>
            </a:lvl1pPr>
            <a:lvl2pPr>
              <a:defRPr>
                <a:solidFill>
                  <a:srgbClr val="597D69"/>
                </a:solidFill>
                <a:latin typeface="Avenir Next LT Pro" panose="020B0504020202020204" pitchFamily="34" charset="0"/>
              </a:defRPr>
            </a:lvl2pPr>
            <a:lvl3pPr>
              <a:defRPr>
                <a:solidFill>
                  <a:srgbClr val="597D69"/>
                </a:solidFill>
                <a:latin typeface="Avenir Next LT Pro" panose="020B0504020202020204" pitchFamily="34" charset="0"/>
              </a:defRPr>
            </a:lvl3pPr>
            <a:lvl4pPr>
              <a:defRPr>
                <a:solidFill>
                  <a:srgbClr val="597D69"/>
                </a:solidFill>
                <a:latin typeface="Avenir Next LT Pro" panose="020B0504020202020204" pitchFamily="34" charset="0"/>
              </a:defRPr>
            </a:lvl4pPr>
            <a:lvl5pPr>
              <a:defRPr>
                <a:solidFill>
                  <a:srgbClr val="597D69"/>
                </a:solidFill>
                <a:latin typeface="Avenir Next LT Pro" panose="020B05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Avenir Next LT Pro" panose="020B0504020202020204" pitchFamily="34" charset="0"/>
              </a:defRPr>
            </a:lvl1p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lvl1pPr>
              <a:defRPr>
                <a:latin typeface="Avenir Next LT Pro" panose="020B05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venir Next LT Pro" panose="020B0504020202020204" pitchFamily="34" charset="0"/>
              </a:defRPr>
            </a:lvl1pPr>
          </a:lstStyle>
          <a:p>
            <a:fld id="{D57F1E4F-1CFF-5643-939E-217C01CDF565}" type="slidenum">
              <a:rPr lang="en-US" smtClean="0"/>
              <a:pPr/>
              <a:t>‹#›</a:t>
            </a:fld>
            <a:endParaRPr lang="en-US" dirty="0"/>
          </a:p>
        </p:txBody>
      </p:sp>
      <p:pic>
        <p:nvPicPr>
          <p:cNvPr id="8" name="Picture 7" descr="A picture containing logo&#10;&#10;Description automatically generated">
            <a:extLst>
              <a:ext uri="{FF2B5EF4-FFF2-40B4-BE49-F238E27FC236}">
                <a16:creationId xmlns:a16="http://schemas.microsoft.com/office/drawing/2014/main" id="{AB118B9D-A890-417F-BA7C-409D8FF2DFEF}"/>
              </a:ext>
            </a:extLst>
          </p:cNvPr>
          <p:cNvPicPr>
            <a:picLocks noChangeAspect="1"/>
          </p:cNvPicPr>
          <p:nvPr userDrawn="1"/>
        </p:nvPicPr>
        <p:blipFill>
          <a:blip r:embed="rId2"/>
          <a:stretch>
            <a:fillRect/>
          </a:stretch>
        </p:blipFill>
        <p:spPr>
          <a:xfrm>
            <a:off x="9861739" y="5671326"/>
            <a:ext cx="2172483" cy="748995"/>
          </a:xfrm>
          <a:prstGeom prst="rect">
            <a:avLst/>
          </a:prstGeom>
        </p:spPr>
      </p:pic>
    </p:spTree>
    <p:extLst>
      <p:ext uri="{BB962C8B-B14F-4D97-AF65-F5344CB8AC3E}">
        <p14:creationId xmlns:p14="http://schemas.microsoft.com/office/powerpoint/2010/main" val="33614385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2_Section Header">
    <p:spTree>
      <p:nvGrpSpPr>
        <p:cNvPr id="1" name=""/>
        <p:cNvGrpSpPr/>
        <p:nvPr/>
      </p:nvGrpSpPr>
      <p:grpSpPr>
        <a:xfrm>
          <a:off x="0" y="0"/>
          <a:ext cx="0" cy="0"/>
          <a:chOff x="0" y="0"/>
          <a:chExt cx="0" cy="0"/>
        </a:xfrm>
      </p:grpSpPr>
      <p:sp>
        <p:nvSpPr>
          <p:cNvPr id="7" name="Rectangle 6"/>
          <p:cNvSpPr/>
          <p:nvPr userDrawn="1"/>
        </p:nvSpPr>
        <p:spPr>
          <a:xfrm>
            <a:off x="-6843" y="437679"/>
            <a:ext cx="12195668" cy="4844896"/>
          </a:xfrm>
          <a:prstGeom prst="rect">
            <a:avLst/>
          </a:prstGeom>
          <a:solidFill>
            <a:srgbClr val="7996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833191" y="1575425"/>
            <a:ext cx="10515600" cy="1971816"/>
          </a:xfrm>
          <a:prstGeom prst="rect">
            <a:avLst/>
          </a:prstGeom>
        </p:spPr>
        <p:txBody>
          <a:bodyPr anchor="t">
            <a:normAutofit/>
          </a:bodyPr>
          <a:lstStyle>
            <a:lvl1pPr marL="0" indent="0" algn="ctr">
              <a:buNone/>
              <a:defRPr sz="2000">
                <a:solidFill>
                  <a:srgbClr val="FFFFFF"/>
                </a:solidFill>
                <a:latin typeface="Avenir Next LT Pro" panose="020B05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rgbClr val="597D69"/>
                </a:solidFill>
                <a:latin typeface="Avenir Next LT Pro" panose="020B0504020202020204" pitchFamily="34" charset="0"/>
              </a:defRPr>
            </a:lvl1p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a:xfrm>
            <a:off x="5596471" y="6438620"/>
            <a:ext cx="5044440" cy="365125"/>
          </a:xfrm>
        </p:spPr>
        <p:txBody>
          <a:bodyPr/>
          <a:lstStyle>
            <a:lvl1pPr>
              <a:defRPr>
                <a:solidFill>
                  <a:srgbClr val="597D69"/>
                </a:solidFill>
                <a:latin typeface="Avenir Next LT Pro" panose="020B0504020202020204" pitchFamily="34" charset="0"/>
              </a:defRPr>
            </a:lvl1pPr>
          </a:lstStyle>
          <a:p>
            <a:endParaRPr lang="en-US" dirty="0"/>
          </a:p>
        </p:txBody>
      </p:sp>
      <p:sp>
        <p:nvSpPr>
          <p:cNvPr id="6" name="Slide Number Placeholder 5"/>
          <p:cNvSpPr>
            <a:spLocks noGrp="1"/>
          </p:cNvSpPr>
          <p:nvPr>
            <p:ph type="sldNum" sz="quarter" idx="12"/>
          </p:nvPr>
        </p:nvSpPr>
        <p:spPr>
          <a:xfrm>
            <a:off x="10658927" y="6438620"/>
            <a:ext cx="946264" cy="365125"/>
          </a:xfrm>
        </p:spPr>
        <p:txBody>
          <a:bodyPr/>
          <a:lstStyle>
            <a:lvl1pPr>
              <a:defRPr>
                <a:solidFill>
                  <a:srgbClr val="597D69"/>
                </a:solidFill>
                <a:latin typeface="Avenir Next LT Pro" panose="020B0504020202020204" pitchFamily="34" charset="0"/>
              </a:defRPr>
            </a:lvl1pPr>
          </a:lstStyle>
          <a:p>
            <a:fld id="{D57F1E4F-1CFF-5643-939E-217C01CDF565}" type="slidenum">
              <a:rPr lang="en-US" smtClean="0"/>
              <a:pPr/>
              <a:t>‹#›</a:t>
            </a:fld>
            <a:endParaRPr lang="en-US" dirty="0"/>
          </a:p>
        </p:txBody>
      </p:sp>
      <p:pic>
        <p:nvPicPr>
          <p:cNvPr id="10" name="Picture 9" descr="A picture containing logo&#10;&#10;Description automatically generated">
            <a:extLst>
              <a:ext uri="{FF2B5EF4-FFF2-40B4-BE49-F238E27FC236}">
                <a16:creationId xmlns:a16="http://schemas.microsoft.com/office/drawing/2014/main" id="{F3858E68-C615-454B-90B4-898606BF96CA}"/>
              </a:ext>
            </a:extLst>
          </p:cNvPr>
          <p:cNvPicPr>
            <a:picLocks noChangeAspect="1"/>
          </p:cNvPicPr>
          <p:nvPr userDrawn="1"/>
        </p:nvPicPr>
        <p:blipFill>
          <a:blip r:embed="rId2"/>
          <a:stretch>
            <a:fillRect/>
          </a:stretch>
        </p:blipFill>
        <p:spPr>
          <a:xfrm>
            <a:off x="9861739" y="5671326"/>
            <a:ext cx="2172483" cy="748995"/>
          </a:xfrm>
          <a:prstGeom prst="rect">
            <a:avLst/>
          </a:prstGeom>
        </p:spPr>
      </p:pic>
    </p:spTree>
    <p:extLst>
      <p:ext uri="{BB962C8B-B14F-4D97-AF65-F5344CB8AC3E}">
        <p14:creationId xmlns:p14="http://schemas.microsoft.com/office/powerpoint/2010/main" val="3403683935"/>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205344" y="2011680"/>
            <a:ext cx="4754880" cy="4206240"/>
          </a:xfrm>
          <a:prstGeom prst="rect">
            <a:avLst/>
          </a:prstGeom>
        </p:spPr>
        <p:txBody>
          <a:bodyPr/>
          <a:lstStyle>
            <a:lvl1pPr>
              <a:defRPr sz="2200">
                <a:solidFill>
                  <a:srgbClr val="597D69"/>
                </a:solidFill>
                <a:latin typeface="Avenir Next LT Pro" panose="020B0504020202020204" pitchFamily="34" charset="0"/>
              </a:defRPr>
            </a:lvl1pPr>
            <a:lvl2pPr>
              <a:defRPr sz="2000">
                <a:solidFill>
                  <a:srgbClr val="597D69"/>
                </a:solidFill>
                <a:latin typeface="Avenir Next LT Pro" panose="020B0504020202020204" pitchFamily="34" charset="0"/>
              </a:defRPr>
            </a:lvl2pPr>
            <a:lvl3pPr>
              <a:defRPr sz="1800">
                <a:solidFill>
                  <a:srgbClr val="597D69"/>
                </a:solidFill>
                <a:latin typeface="Avenir Next LT Pro" panose="020B0504020202020204" pitchFamily="34" charset="0"/>
              </a:defRPr>
            </a:lvl3pPr>
            <a:lvl4pPr>
              <a:defRPr sz="1600">
                <a:solidFill>
                  <a:srgbClr val="597D69"/>
                </a:solidFill>
                <a:latin typeface="Avenir Next LT Pro" panose="020B0504020202020204" pitchFamily="34" charset="0"/>
              </a:defRPr>
            </a:lvl4pPr>
            <a:lvl5pPr>
              <a:defRPr sz="1600">
                <a:solidFill>
                  <a:srgbClr val="597D69"/>
                </a:solidFill>
                <a:latin typeface="Avenir Next LT Pro" panose="020B050402020202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a:prstGeom prst="rect">
            <a:avLst/>
          </a:prstGeom>
        </p:spPr>
        <p:txBody>
          <a:bodyPr/>
          <a:lstStyle>
            <a:lvl1pPr>
              <a:defRPr sz="2200">
                <a:solidFill>
                  <a:srgbClr val="597D69"/>
                </a:solidFill>
                <a:latin typeface="Avenir Next LT Pro" panose="020B0504020202020204" pitchFamily="34" charset="0"/>
              </a:defRPr>
            </a:lvl1pPr>
            <a:lvl2pPr>
              <a:defRPr sz="2000">
                <a:solidFill>
                  <a:srgbClr val="597D69"/>
                </a:solidFill>
                <a:latin typeface="Avenir Next LT Pro" panose="020B0504020202020204" pitchFamily="34" charset="0"/>
              </a:defRPr>
            </a:lvl2pPr>
            <a:lvl3pPr>
              <a:defRPr sz="1800">
                <a:solidFill>
                  <a:srgbClr val="597D69"/>
                </a:solidFill>
                <a:latin typeface="Avenir Next LT Pro" panose="020B0504020202020204" pitchFamily="34" charset="0"/>
              </a:defRPr>
            </a:lvl3pPr>
            <a:lvl4pPr>
              <a:defRPr sz="1600">
                <a:solidFill>
                  <a:srgbClr val="597D69"/>
                </a:solidFill>
                <a:latin typeface="Avenir Next LT Pro" panose="020B0504020202020204" pitchFamily="34" charset="0"/>
              </a:defRPr>
            </a:lvl4pPr>
            <a:lvl5pPr>
              <a:defRPr sz="1600">
                <a:solidFill>
                  <a:srgbClr val="597D69"/>
                </a:solidFill>
                <a:latin typeface="Avenir Next LT Pro" panose="020B050402020202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rgbClr val="597D69"/>
                </a:solidFill>
                <a:latin typeface="Avenir Next LT Pro" panose="020B0504020202020204" pitchFamily="34" charset="0"/>
              </a:defRPr>
            </a:lvl1pPr>
          </a:lstStyle>
          <a:p>
            <a:fld id="{B61BEF0D-F0BB-DE4B-95CE-6DB70DBA9567}" type="datetimeFigureOut">
              <a:rPr lang="en-US" smtClean="0"/>
              <a:pPr/>
              <a:t>10/18/2022</a:t>
            </a:fld>
            <a:endParaRPr lang="en-US" dirty="0"/>
          </a:p>
        </p:txBody>
      </p:sp>
      <p:sp>
        <p:nvSpPr>
          <p:cNvPr id="6" name="Footer Placeholder 5"/>
          <p:cNvSpPr>
            <a:spLocks noGrp="1"/>
          </p:cNvSpPr>
          <p:nvPr>
            <p:ph type="ftr" sz="quarter" idx="11"/>
          </p:nvPr>
        </p:nvSpPr>
        <p:spPr/>
        <p:txBody>
          <a:bodyPr/>
          <a:lstStyle>
            <a:lvl1pPr>
              <a:defRPr>
                <a:solidFill>
                  <a:srgbClr val="597D69"/>
                </a:solidFill>
                <a:latin typeface="Avenir Next LT Pro" panose="020B0504020202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597D69"/>
                </a:solidFill>
                <a:latin typeface="Avenir Next LT Pro" panose="020B0504020202020204" pitchFamily="34" charset="0"/>
              </a:defRPr>
            </a:lvl1pPr>
          </a:lstStyle>
          <a:p>
            <a:fld id="{D57F1E4F-1CFF-5643-939E-217C01CDF565}" type="slidenum">
              <a:rPr lang="en-US" smtClean="0"/>
              <a:pPr/>
              <a:t>‹#›</a:t>
            </a:fld>
            <a:endParaRPr lang="en-US" dirty="0"/>
          </a:p>
        </p:txBody>
      </p:sp>
      <p:pic>
        <p:nvPicPr>
          <p:cNvPr id="2" name="Picture 1" descr="A picture containing logo&#10;&#10;Description automatically generated">
            <a:extLst>
              <a:ext uri="{FF2B5EF4-FFF2-40B4-BE49-F238E27FC236}">
                <a16:creationId xmlns:a16="http://schemas.microsoft.com/office/drawing/2014/main" id="{43F19575-F9CE-470A-AC2D-B025DBA157A6}"/>
              </a:ext>
            </a:extLst>
          </p:cNvPr>
          <p:cNvPicPr>
            <a:picLocks noChangeAspect="1"/>
          </p:cNvPicPr>
          <p:nvPr userDrawn="1"/>
        </p:nvPicPr>
        <p:blipFill>
          <a:blip r:embed="rId2"/>
          <a:stretch>
            <a:fillRect/>
          </a:stretch>
        </p:blipFill>
        <p:spPr>
          <a:xfrm>
            <a:off x="9613075" y="5548796"/>
            <a:ext cx="2340414" cy="806892"/>
          </a:xfrm>
          <a:prstGeom prst="rect">
            <a:avLst/>
          </a:prstGeom>
        </p:spPr>
      </p:pic>
    </p:spTree>
    <p:extLst>
      <p:ext uri="{BB962C8B-B14F-4D97-AF65-F5344CB8AC3E}">
        <p14:creationId xmlns:p14="http://schemas.microsoft.com/office/powerpoint/2010/main" val="42781507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07008" y="1913470"/>
            <a:ext cx="4754880" cy="743094"/>
          </a:xfrm>
          <a:prstGeom prst="rect">
            <a:avLst/>
          </a:prstGeom>
        </p:spPr>
        <p:txBody>
          <a:bodyPr anchor="ctr">
            <a:normAutofit/>
          </a:bodyPr>
          <a:lstStyle>
            <a:lvl1pPr marL="0" indent="0">
              <a:buNone/>
              <a:defRPr sz="2100" b="1">
                <a:solidFill>
                  <a:srgbClr val="597D69"/>
                </a:solidFill>
                <a:latin typeface="Avenir Next LT Pro" panose="020B05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a:prstGeom prst="rect">
            <a:avLst/>
          </a:prstGeom>
        </p:spPr>
        <p:txBody>
          <a:bodyPr/>
          <a:lstStyle>
            <a:lvl1pPr>
              <a:defRPr sz="2200">
                <a:solidFill>
                  <a:srgbClr val="597D69"/>
                </a:solidFill>
                <a:latin typeface="Avenir Next LT Pro" panose="020B0504020202020204" pitchFamily="34" charset="0"/>
              </a:defRPr>
            </a:lvl1pPr>
            <a:lvl2pPr>
              <a:defRPr sz="2000">
                <a:solidFill>
                  <a:srgbClr val="597D69"/>
                </a:solidFill>
                <a:latin typeface="Avenir Next LT Pro" panose="020B0504020202020204" pitchFamily="34" charset="0"/>
              </a:defRPr>
            </a:lvl2pPr>
            <a:lvl3pPr>
              <a:defRPr sz="1800">
                <a:solidFill>
                  <a:srgbClr val="597D69"/>
                </a:solidFill>
                <a:latin typeface="Avenir Next LT Pro" panose="020B0504020202020204" pitchFamily="34" charset="0"/>
              </a:defRPr>
            </a:lvl3pPr>
            <a:lvl4pPr>
              <a:defRPr sz="1600">
                <a:solidFill>
                  <a:srgbClr val="597D69"/>
                </a:solidFill>
                <a:latin typeface="Avenir Next LT Pro" panose="020B0504020202020204" pitchFamily="34" charset="0"/>
              </a:defRPr>
            </a:lvl4pPr>
            <a:lvl5pPr>
              <a:defRPr sz="1600">
                <a:solidFill>
                  <a:srgbClr val="597D69"/>
                </a:solidFill>
                <a:latin typeface="Avenir Next LT Pro" panose="020B0504020202020204" pitchFamily="34" charset="0"/>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31230" y="1913470"/>
            <a:ext cx="4754880" cy="743094"/>
          </a:xfrm>
          <a:prstGeom prst="rect">
            <a:avLst/>
          </a:prstGeom>
        </p:spPr>
        <p:txBody>
          <a:bodyPr anchor="ctr">
            <a:normAutofit/>
          </a:bodyPr>
          <a:lstStyle>
            <a:lvl1pPr marL="0" indent="0">
              <a:buNone/>
              <a:defRPr sz="2100" b="1">
                <a:solidFill>
                  <a:srgbClr val="597D69"/>
                </a:solidFill>
                <a:latin typeface="Avenir Next LT Pro" panose="020B05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a:prstGeom prst="rect">
            <a:avLst/>
          </a:prstGeom>
        </p:spPr>
        <p:txBody>
          <a:bodyPr/>
          <a:lstStyle>
            <a:lvl1pPr>
              <a:defRPr sz="2200">
                <a:solidFill>
                  <a:srgbClr val="597D69"/>
                </a:solidFill>
                <a:latin typeface="Avenir Next LT Pro" panose="020B0504020202020204" pitchFamily="34" charset="0"/>
              </a:defRPr>
            </a:lvl1pPr>
            <a:lvl2pPr>
              <a:defRPr sz="2000">
                <a:solidFill>
                  <a:srgbClr val="597D69"/>
                </a:solidFill>
                <a:latin typeface="Avenir Next LT Pro" panose="020B0504020202020204" pitchFamily="34" charset="0"/>
              </a:defRPr>
            </a:lvl2pPr>
            <a:lvl3pPr>
              <a:defRPr sz="1800">
                <a:solidFill>
                  <a:srgbClr val="597D69"/>
                </a:solidFill>
                <a:latin typeface="Avenir Next LT Pro" panose="020B0504020202020204" pitchFamily="34" charset="0"/>
              </a:defRPr>
            </a:lvl3pPr>
            <a:lvl4pPr>
              <a:defRPr sz="1600">
                <a:solidFill>
                  <a:srgbClr val="597D69"/>
                </a:solidFill>
                <a:latin typeface="Avenir Next LT Pro" panose="020B0504020202020204" pitchFamily="34" charset="0"/>
              </a:defRPr>
            </a:lvl4pPr>
            <a:lvl5pPr>
              <a:defRPr sz="1600">
                <a:solidFill>
                  <a:srgbClr val="597D69"/>
                </a:solidFill>
                <a:latin typeface="Avenir Next LT Pro" panose="020B0504020202020204" pitchFamily="34" charset="0"/>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pic>
        <p:nvPicPr>
          <p:cNvPr id="2" name="Picture 1" descr="A picture containing logo&#10;&#10;Description automatically generated">
            <a:extLst>
              <a:ext uri="{FF2B5EF4-FFF2-40B4-BE49-F238E27FC236}">
                <a16:creationId xmlns:a16="http://schemas.microsoft.com/office/drawing/2014/main" id="{91FAC6BA-398F-4A89-BEE5-AAE4D3A6A622}"/>
              </a:ext>
            </a:extLst>
          </p:cNvPr>
          <p:cNvPicPr>
            <a:picLocks noChangeAspect="1"/>
          </p:cNvPicPr>
          <p:nvPr userDrawn="1"/>
        </p:nvPicPr>
        <p:blipFill>
          <a:blip r:embed="rId2"/>
          <a:stretch>
            <a:fillRect/>
          </a:stretch>
        </p:blipFill>
        <p:spPr>
          <a:xfrm>
            <a:off x="9861739" y="5671326"/>
            <a:ext cx="2172483" cy="748995"/>
          </a:xfrm>
          <a:prstGeom prst="rect">
            <a:avLst/>
          </a:prstGeom>
        </p:spPr>
      </p:pic>
    </p:spTree>
    <p:extLst>
      <p:ext uri="{BB962C8B-B14F-4D97-AF65-F5344CB8AC3E}">
        <p14:creationId xmlns:p14="http://schemas.microsoft.com/office/powerpoint/2010/main" val="18912107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pic>
        <p:nvPicPr>
          <p:cNvPr id="7" name="Picture 6" descr="A picture containing logo&#10;&#10;Description automatically generated">
            <a:extLst>
              <a:ext uri="{FF2B5EF4-FFF2-40B4-BE49-F238E27FC236}">
                <a16:creationId xmlns:a16="http://schemas.microsoft.com/office/drawing/2014/main" id="{486BEB37-5FCA-4D32-A426-C413B98B9F9B}"/>
              </a:ext>
            </a:extLst>
          </p:cNvPr>
          <p:cNvPicPr>
            <a:picLocks noChangeAspect="1"/>
          </p:cNvPicPr>
          <p:nvPr userDrawn="1"/>
        </p:nvPicPr>
        <p:blipFill>
          <a:blip r:embed="rId2"/>
          <a:stretch>
            <a:fillRect/>
          </a:stretch>
        </p:blipFill>
        <p:spPr>
          <a:xfrm>
            <a:off x="9861739" y="5671326"/>
            <a:ext cx="2172483" cy="748995"/>
          </a:xfrm>
          <a:prstGeom prst="rect">
            <a:avLst/>
          </a:prstGeom>
        </p:spPr>
      </p:pic>
    </p:spTree>
    <p:extLst>
      <p:ext uri="{BB962C8B-B14F-4D97-AF65-F5344CB8AC3E}">
        <p14:creationId xmlns:p14="http://schemas.microsoft.com/office/powerpoint/2010/main" val="32816842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202919" y="284176"/>
            <a:ext cx="9784080" cy="1508760"/>
          </a:xfrm>
          <a:prstGeom prst="rect">
            <a:avLst/>
          </a:prstGeom>
        </p:spPr>
        <p:txBody>
          <a:bodyPr/>
          <a:lstStyle>
            <a:lvl1pPr>
              <a:defRPr>
                <a:solidFill>
                  <a:srgbClr val="597D69"/>
                </a:solidFill>
                <a:latin typeface="Avenir Next LT Pro" panose="020B05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a:prstGeom prst="rect">
            <a:avLst/>
          </a:prstGeom>
        </p:spPr>
        <p:txBody>
          <a:bodyPr/>
          <a:lstStyle>
            <a:lvl1pPr>
              <a:defRPr sz="3200">
                <a:solidFill>
                  <a:srgbClr val="597D69"/>
                </a:solidFill>
                <a:latin typeface="Avenir Next LT Pro" panose="020B0504020202020204" pitchFamily="34" charset="0"/>
              </a:defRPr>
            </a:lvl1pPr>
            <a:lvl2pPr>
              <a:defRPr sz="2800">
                <a:solidFill>
                  <a:srgbClr val="597D69"/>
                </a:solidFill>
                <a:latin typeface="Avenir Next LT Pro" panose="020B0504020202020204" pitchFamily="34" charset="0"/>
              </a:defRPr>
            </a:lvl2pPr>
            <a:lvl3pPr>
              <a:defRPr sz="2400">
                <a:solidFill>
                  <a:srgbClr val="597D69"/>
                </a:solidFill>
                <a:latin typeface="Avenir Next LT Pro" panose="020B0504020202020204" pitchFamily="34" charset="0"/>
              </a:defRPr>
            </a:lvl3pPr>
            <a:lvl4pPr>
              <a:defRPr sz="2000">
                <a:solidFill>
                  <a:srgbClr val="597D69"/>
                </a:solidFill>
                <a:latin typeface="Avenir Next LT Pro" panose="020B0504020202020204" pitchFamily="34" charset="0"/>
              </a:defRPr>
            </a:lvl4pPr>
            <a:lvl5pPr>
              <a:defRPr sz="2000">
                <a:solidFill>
                  <a:srgbClr val="597D69"/>
                </a:solidFill>
                <a:latin typeface="Avenir Next LT Pro" panose="020B0504020202020204"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a:prstGeom prst="rect">
            <a:avLst/>
          </a:prstGeom>
        </p:spPr>
        <p:txBody>
          <a:bodyPr>
            <a:normAutofit/>
          </a:bodyPr>
          <a:lstStyle>
            <a:lvl1pPr marL="0" indent="0">
              <a:lnSpc>
                <a:spcPct val="95000"/>
              </a:lnSpc>
              <a:buNone/>
              <a:defRPr sz="1800">
                <a:solidFill>
                  <a:srgbClr val="597D6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atin typeface="Avenir Next LT Pro" panose="020B0504020202020204" pitchFamily="34" charset="0"/>
              </a:defRPr>
            </a:lvl1pPr>
          </a:lstStyle>
          <a:p>
            <a:fld id="{B61BEF0D-F0BB-DE4B-95CE-6DB70DBA9567}" type="datetimeFigureOut">
              <a:rPr lang="en-US" smtClean="0"/>
              <a:pPr/>
              <a:t>10/18/2022</a:t>
            </a:fld>
            <a:endParaRPr lang="en-US" dirty="0"/>
          </a:p>
        </p:txBody>
      </p:sp>
      <p:sp>
        <p:nvSpPr>
          <p:cNvPr id="6" name="Footer Placeholder 5"/>
          <p:cNvSpPr>
            <a:spLocks noGrp="1"/>
          </p:cNvSpPr>
          <p:nvPr>
            <p:ph type="ftr" sz="quarter" idx="11"/>
          </p:nvPr>
        </p:nvSpPr>
        <p:spPr/>
        <p:txBody>
          <a:bodyPr/>
          <a:lstStyle>
            <a:lvl1pPr>
              <a:defRPr>
                <a:latin typeface="Avenir Next LT Pro" panose="020B0504020202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Avenir Next LT Pro" panose="020B0504020202020204" pitchFamily="34" charset="0"/>
              </a:defRPr>
            </a:lvl1pPr>
          </a:lstStyle>
          <a:p>
            <a:fld id="{D57F1E4F-1CFF-5643-939E-217C01CDF565}" type="slidenum">
              <a:rPr lang="en-US" smtClean="0"/>
              <a:pPr/>
              <a:t>‹#›</a:t>
            </a:fld>
            <a:endParaRPr lang="en-US" dirty="0"/>
          </a:p>
        </p:txBody>
      </p:sp>
      <p:pic>
        <p:nvPicPr>
          <p:cNvPr id="11" name="Picture 10" descr="A picture containing logo&#10;&#10;Description automatically generated">
            <a:extLst>
              <a:ext uri="{FF2B5EF4-FFF2-40B4-BE49-F238E27FC236}">
                <a16:creationId xmlns:a16="http://schemas.microsoft.com/office/drawing/2014/main" id="{9CF7BF5E-3652-427E-AC70-CDF0D6946405}"/>
              </a:ext>
            </a:extLst>
          </p:cNvPr>
          <p:cNvPicPr>
            <a:picLocks noChangeAspect="1"/>
          </p:cNvPicPr>
          <p:nvPr userDrawn="1"/>
        </p:nvPicPr>
        <p:blipFill>
          <a:blip r:embed="rId2"/>
          <a:stretch>
            <a:fillRect/>
          </a:stretch>
        </p:blipFill>
        <p:spPr>
          <a:xfrm>
            <a:off x="9861739" y="5671326"/>
            <a:ext cx="2172483" cy="748995"/>
          </a:xfrm>
          <a:prstGeom prst="rect">
            <a:avLst/>
          </a:prstGeom>
        </p:spPr>
      </p:pic>
    </p:spTree>
    <p:extLst>
      <p:ext uri="{BB962C8B-B14F-4D97-AF65-F5344CB8AC3E}">
        <p14:creationId xmlns:p14="http://schemas.microsoft.com/office/powerpoint/2010/main" val="22172986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normAutofit/>
          </a:bodyPr>
          <a:lstStyle>
            <a:lvl1pPr>
              <a:defRPr sz="4000" b="1">
                <a:solidFill>
                  <a:schemeClr val="accent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normAutofit/>
          </a:bodyPr>
          <a:lstStyle>
            <a:lvl1pPr marL="0" indent="0" algn="ctr">
              <a:buNone/>
              <a:defRPr sz="3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8" name="Straight Connector 7"/>
          <p:cNvCxnSpPr/>
          <p:nvPr userDrawn="1"/>
        </p:nvCxnSpPr>
        <p:spPr>
          <a:xfrm>
            <a:off x="0" y="6248400"/>
            <a:ext cx="12192000" cy="0"/>
          </a:xfrm>
          <a:prstGeom prst="line">
            <a:avLst/>
          </a:prstGeom>
          <a:ln w="19050" cap="flat">
            <a:solidFill>
              <a:srgbClr val="4A7DBA"/>
            </a:solidFill>
            <a:prstDash val="sysDot"/>
            <a:beve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1074400" y="6339840"/>
            <a:ext cx="0" cy="36576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12"/>
          </p:nvPr>
        </p:nvSpPr>
        <p:spPr>
          <a:xfrm>
            <a:off x="11074400" y="6416676"/>
            <a:ext cx="508000" cy="365125"/>
          </a:xfrm>
          <a:prstGeom prst="rect">
            <a:avLst/>
          </a:prstGeom>
        </p:spPr>
        <p:txBody>
          <a:bodyPr/>
          <a:lstStyle>
            <a:lvl1pPr>
              <a:defRPr sz="1200" b="1">
                <a:solidFill>
                  <a:srgbClr val="4A7DBA"/>
                </a:solidFill>
                <a:latin typeface="Arial" panose="020B0604020202020204" pitchFamily="34" charset="0"/>
                <a:cs typeface="Arial" panose="020B0604020202020204" pitchFamily="34" charset="0"/>
              </a:defRPr>
            </a:lvl1p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2487877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99325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chemeClr val="accent2"/>
                </a:solidFill>
              </a:defRPr>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Clr>
                <a:srgbClr val="1F4A7F"/>
              </a:buClr>
              <a:buFont typeface="Wingdings" panose="05000000000000000000" pitchFamily="2" charset="2"/>
              <a:buChar char="§"/>
              <a:defRPr sz="2800" b="1">
                <a:solidFill>
                  <a:srgbClr val="1F4A7F"/>
                </a:solidFill>
              </a:defRPr>
            </a:lvl1pPr>
            <a:lvl2pPr>
              <a:defRPr sz="2400"/>
            </a:lvl2pPr>
            <a:lvl3pPr>
              <a:defRPr sz="22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074400" y="6416676"/>
            <a:ext cx="508000" cy="365125"/>
          </a:xfrm>
          <a:prstGeom prst="rect">
            <a:avLst/>
          </a:prstGeom>
        </p:spPr>
        <p:txBody>
          <a:bodyPr/>
          <a:lstStyle>
            <a:lvl1pPr>
              <a:defRPr sz="1200" b="1">
                <a:solidFill>
                  <a:srgbClr val="4A7DBA"/>
                </a:solidFill>
                <a:latin typeface="Arial" panose="020B0604020202020204" pitchFamily="34" charset="0"/>
                <a:cs typeface="Arial" panose="020B0604020202020204" pitchFamily="34" charset="0"/>
              </a:defRPr>
            </a:lvl1p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cxnSp>
        <p:nvCxnSpPr>
          <p:cNvPr id="8" name="Straight Connector 7"/>
          <p:cNvCxnSpPr/>
          <p:nvPr userDrawn="1"/>
        </p:nvCxnSpPr>
        <p:spPr>
          <a:xfrm>
            <a:off x="0" y="6248400"/>
            <a:ext cx="12192000" cy="0"/>
          </a:xfrm>
          <a:prstGeom prst="line">
            <a:avLst/>
          </a:prstGeom>
          <a:ln w="19050" cap="flat">
            <a:solidFill>
              <a:srgbClr val="4A7DBA"/>
            </a:solidFill>
            <a:prstDash val="sysDot"/>
            <a:beve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1074400" y="6339840"/>
            <a:ext cx="0" cy="36576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9400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13790134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37257587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41618610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27040475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39722003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14673186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29087410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5312051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970862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656620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normAutofit/>
          </a:bodyPr>
          <a:lstStyle>
            <a:lvl1pPr>
              <a:defRPr sz="4000" b="1">
                <a:solidFill>
                  <a:schemeClr val="accent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normAutofit/>
          </a:bodyPr>
          <a:lstStyle>
            <a:lvl1pPr marL="0" indent="0" algn="ctr">
              <a:buNone/>
              <a:defRPr sz="3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8" name="Straight Connector 7"/>
          <p:cNvCxnSpPr/>
          <p:nvPr userDrawn="1"/>
        </p:nvCxnSpPr>
        <p:spPr>
          <a:xfrm>
            <a:off x="0" y="6248400"/>
            <a:ext cx="12192000" cy="0"/>
          </a:xfrm>
          <a:prstGeom prst="line">
            <a:avLst/>
          </a:prstGeom>
          <a:ln w="19050" cap="flat">
            <a:solidFill>
              <a:srgbClr val="4A7DBA"/>
            </a:solidFill>
            <a:prstDash val="sysDot"/>
            <a:beve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1074400" y="6339840"/>
            <a:ext cx="0" cy="36576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12"/>
          </p:nvPr>
        </p:nvSpPr>
        <p:spPr>
          <a:xfrm>
            <a:off x="11074400" y="6416676"/>
            <a:ext cx="508000" cy="365125"/>
          </a:xfrm>
          <a:prstGeom prst="rect">
            <a:avLst/>
          </a:prstGeom>
        </p:spPr>
        <p:txBody>
          <a:bodyPr/>
          <a:lstStyle>
            <a:lvl1pPr>
              <a:defRPr sz="1200" b="1">
                <a:solidFill>
                  <a:srgbClr val="4A7DBA"/>
                </a:solidFill>
                <a:latin typeface="Arial" panose="020B0604020202020204" pitchFamily="34" charset="0"/>
                <a:cs typeface="Arial" panose="020B0604020202020204" pitchFamily="34" charset="0"/>
              </a:defRPr>
            </a:lvl1p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424948471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chemeClr val="accent2"/>
                </a:solidFill>
              </a:defRPr>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Clr>
                <a:srgbClr val="1F4A7F"/>
              </a:buClr>
              <a:buFont typeface="Wingdings" panose="05000000000000000000" pitchFamily="2" charset="2"/>
              <a:buChar char="§"/>
              <a:defRPr sz="2800" b="1">
                <a:solidFill>
                  <a:srgbClr val="1F4A7F"/>
                </a:solidFill>
              </a:defRPr>
            </a:lvl1pPr>
            <a:lvl2pPr>
              <a:defRPr sz="2400"/>
            </a:lvl2pPr>
            <a:lvl3pPr>
              <a:defRPr sz="22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074400" y="6416676"/>
            <a:ext cx="508000" cy="365125"/>
          </a:xfrm>
          <a:prstGeom prst="rect">
            <a:avLst/>
          </a:prstGeom>
        </p:spPr>
        <p:txBody>
          <a:bodyPr/>
          <a:lstStyle>
            <a:lvl1pPr>
              <a:defRPr sz="1200" b="1">
                <a:solidFill>
                  <a:srgbClr val="4A7DBA"/>
                </a:solidFill>
                <a:latin typeface="Arial" panose="020B0604020202020204" pitchFamily="34" charset="0"/>
                <a:cs typeface="Arial" panose="020B0604020202020204" pitchFamily="34" charset="0"/>
              </a:defRPr>
            </a:lvl1p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cxnSp>
        <p:nvCxnSpPr>
          <p:cNvPr id="8" name="Straight Connector 7"/>
          <p:cNvCxnSpPr/>
          <p:nvPr userDrawn="1"/>
        </p:nvCxnSpPr>
        <p:spPr>
          <a:xfrm>
            <a:off x="0" y="6248400"/>
            <a:ext cx="12192000" cy="0"/>
          </a:xfrm>
          <a:prstGeom prst="line">
            <a:avLst/>
          </a:prstGeom>
          <a:ln w="19050" cap="flat">
            <a:solidFill>
              <a:srgbClr val="4A7DBA"/>
            </a:solidFill>
            <a:prstDash val="sysDot"/>
            <a:beve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1074400" y="6339840"/>
            <a:ext cx="0" cy="36576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4670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16207064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25629978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15793548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305425760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733292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21629794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267717160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208490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723998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914400" fontAlgn="base">
              <a:spcBef>
                <a:spcPct val="0"/>
              </a:spcBef>
              <a:spcAft>
                <a:spcPct val="0"/>
              </a:spcAft>
            </a:pPr>
            <a:fld id="{4A66FE31-C09E-42ED-B4D0-F94965E42B7D}" type="slidenum">
              <a:rPr lang="en-US" smtClean="0"/>
              <a:pPr defTabSz="914400" fontAlgn="base">
                <a:spcBef>
                  <a:spcPct val="0"/>
                </a:spcBef>
                <a:spcAft>
                  <a:spcPct val="0"/>
                </a:spcAft>
              </a:pPr>
              <a:t>‹#›</a:t>
            </a:fld>
            <a:endParaRPr lang="en-US" dirty="0"/>
          </a:p>
        </p:txBody>
      </p:sp>
    </p:spTree>
    <p:extLst>
      <p:ext uri="{BB962C8B-B14F-4D97-AF65-F5344CB8AC3E}">
        <p14:creationId xmlns:p14="http://schemas.microsoft.com/office/powerpoint/2010/main" val="67708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2470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pic>
        <p:nvPicPr>
          <p:cNvPr id="5" name="Picture 4" descr="A picture containing logo&#10;&#10;Description automatically generated">
            <a:extLst>
              <a:ext uri="{FF2B5EF4-FFF2-40B4-BE49-F238E27FC236}">
                <a16:creationId xmlns:a16="http://schemas.microsoft.com/office/drawing/2014/main" id="{28EE1D84-8C30-41C7-995D-936F5DDFA50E}"/>
              </a:ext>
            </a:extLst>
          </p:cNvPr>
          <p:cNvPicPr>
            <a:picLocks noChangeAspect="1"/>
          </p:cNvPicPr>
          <p:nvPr userDrawn="1"/>
        </p:nvPicPr>
        <p:blipFill>
          <a:blip r:embed="rId2"/>
          <a:stretch>
            <a:fillRect/>
          </a:stretch>
        </p:blipFill>
        <p:spPr>
          <a:xfrm>
            <a:off x="9861739" y="5671326"/>
            <a:ext cx="2172483" cy="748995"/>
          </a:xfrm>
          <a:prstGeom prst="rect">
            <a:avLst/>
          </a:prstGeom>
        </p:spPr>
      </p:pic>
    </p:spTree>
    <p:extLst>
      <p:ext uri="{BB962C8B-B14F-4D97-AF65-F5344CB8AC3E}">
        <p14:creationId xmlns:p14="http://schemas.microsoft.com/office/powerpoint/2010/main" val="705980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pic>
        <p:nvPicPr>
          <p:cNvPr id="8" name="Picture 7" descr="A picture containing logo&#10;&#10;Description automatically generated">
            <a:extLst>
              <a:ext uri="{FF2B5EF4-FFF2-40B4-BE49-F238E27FC236}">
                <a16:creationId xmlns:a16="http://schemas.microsoft.com/office/drawing/2014/main" id="{9CF7BF5E-3652-427E-AC70-CDF0D6946405}"/>
              </a:ext>
            </a:extLst>
          </p:cNvPr>
          <p:cNvPicPr>
            <a:picLocks noChangeAspect="1"/>
          </p:cNvPicPr>
          <p:nvPr userDrawn="1"/>
        </p:nvPicPr>
        <p:blipFill>
          <a:blip r:embed="rId2"/>
          <a:stretch>
            <a:fillRect/>
          </a:stretch>
        </p:blipFill>
        <p:spPr>
          <a:xfrm>
            <a:off x="9861739" y="5671326"/>
            <a:ext cx="2172483" cy="748995"/>
          </a:xfrm>
          <a:prstGeom prst="rect">
            <a:avLst/>
          </a:prstGeom>
        </p:spPr>
      </p:pic>
    </p:spTree>
    <p:extLst>
      <p:ext uri="{BB962C8B-B14F-4D97-AF65-F5344CB8AC3E}">
        <p14:creationId xmlns:p14="http://schemas.microsoft.com/office/powerpoint/2010/main" val="1865483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10/18/2022</a:t>
            </a:fld>
            <a:endParaRPr lang="en-US" dirty="0"/>
          </a:p>
        </p:txBody>
      </p:sp>
      <p:pic>
        <p:nvPicPr>
          <p:cNvPr id="8" name="Picture 7" descr="A picture containing logo&#10;&#10;Description automatically generated">
            <a:extLst>
              <a:ext uri="{FF2B5EF4-FFF2-40B4-BE49-F238E27FC236}">
                <a16:creationId xmlns:a16="http://schemas.microsoft.com/office/drawing/2014/main" id="{B0C757C0-D92E-4934-B2BA-B608CFE10942}"/>
              </a:ext>
            </a:extLst>
          </p:cNvPr>
          <p:cNvPicPr>
            <a:picLocks noChangeAspect="1"/>
          </p:cNvPicPr>
          <p:nvPr userDrawn="1"/>
        </p:nvPicPr>
        <p:blipFill>
          <a:blip r:embed="rId2"/>
          <a:stretch>
            <a:fillRect/>
          </a:stretch>
        </p:blipFill>
        <p:spPr>
          <a:xfrm>
            <a:off x="9861739" y="5671326"/>
            <a:ext cx="2172483" cy="748995"/>
          </a:xfrm>
          <a:prstGeom prst="rect">
            <a:avLst/>
          </a:prstGeom>
        </p:spPr>
      </p:pic>
    </p:spTree>
    <p:extLst>
      <p:ext uri="{BB962C8B-B14F-4D97-AF65-F5344CB8AC3E}">
        <p14:creationId xmlns:p14="http://schemas.microsoft.com/office/powerpoint/2010/main" val="3607216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2.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3.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10/18/2022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
        <p:nvSpPr>
          <p:cNvPr id="18" name="Rectangle 17">
            <a:extLst>
              <a:ext uri="{FF2B5EF4-FFF2-40B4-BE49-F238E27FC236}">
                <a16:creationId xmlns:a16="http://schemas.microsoft.com/office/drawing/2014/main" id="{C6EF84F7-5C56-4EB9-A0D6-2E2ABE4043EC}"/>
              </a:ext>
            </a:extLst>
          </p:cNvPr>
          <p:cNvSpPr/>
          <p:nvPr userDrawn="1"/>
        </p:nvSpPr>
        <p:spPr>
          <a:xfrm>
            <a:off x="0" y="2514600"/>
            <a:ext cx="12195668" cy="1828800"/>
          </a:xfrm>
          <a:prstGeom prst="rect">
            <a:avLst/>
          </a:prstGeom>
          <a:solidFill>
            <a:srgbClr val="7996A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9" name="Picture 28" descr="A picture containing logo&#10;&#10;Description automatically generated">
            <a:extLst>
              <a:ext uri="{FF2B5EF4-FFF2-40B4-BE49-F238E27FC236}">
                <a16:creationId xmlns:a16="http://schemas.microsoft.com/office/drawing/2014/main" id="{14122EB8-3B14-4D80-B435-6F857A6873F5}"/>
              </a:ext>
            </a:extLst>
          </p:cNvPr>
          <p:cNvPicPr>
            <a:picLocks noChangeAspect="1"/>
          </p:cNvPicPr>
          <p:nvPr userDrawn="1"/>
        </p:nvPicPr>
        <p:blipFill>
          <a:blip r:embed="rId30"/>
          <a:stretch>
            <a:fillRect/>
          </a:stretch>
        </p:blipFill>
        <p:spPr>
          <a:xfrm>
            <a:off x="3561723" y="321581"/>
            <a:ext cx="5068553" cy="1747457"/>
          </a:xfrm>
          <a:prstGeom prst="rect">
            <a:avLst/>
          </a:prstGeom>
        </p:spPr>
      </p:pic>
      <p:sp>
        <p:nvSpPr>
          <p:cNvPr id="30" name="TextBox 29">
            <a:extLst>
              <a:ext uri="{FF2B5EF4-FFF2-40B4-BE49-F238E27FC236}">
                <a16:creationId xmlns:a16="http://schemas.microsoft.com/office/drawing/2014/main" id="{6EAB3D8A-99D4-467C-B36B-8AD83D946B26}"/>
              </a:ext>
            </a:extLst>
          </p:cNvPr>
          <p:cNvSpPr txBox="1"/>
          <p:nvPr userDrawn="1"/>
        </p:nvSpPr>
        <p:spPr>
          <a:xfrm>
            <a:off x="2556640" y="3105834"/>
            <a:ext cx="7078717" cy="646331"/>
          </a:xfrm>
          <a:prstGeom prst="rect">
            <a:avLst/>
          </a:prstGeom>
          <a:noFill/>
        </p:spPr>
        <p:txBody>
          <a:bodyPr wrap="square" rtlCol="0">
            <a:spAutoFit/>
          </a:bodyPr>
          <a:lstStyle/>
          <a:p>
            <a:pPr algn="ctr"/>
            <a:r>
              <a:rPr lang="en-US" sz="3600" b="0" dirty="0">
                <a:solidFill>
                  <a:srgbClr val="FFFFFF"/>
                </a:solidFill>
                <a:latin typeface="Avenir Next LT Pro" panose="020B0504020202020204" pitchFamily="34" charset="0"/>
              </a:rPr>
              <a:t>Board Training 2020</a:t>
            </a:r>
          </a:p>
        </p:txBody>
      </p:sp>
    </p:spTree>
    <p:extLst>
      <p:ext uri="{BB962C8B-B14F-4D97-AF65-F5344CB8AC3E}">
        <p14:creationId xmlns:p14="http://schemas.microsoft.com/office/powerpoint/2010/main" val="389933310"/>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 id="2147483832" r:id="rId17"/>
    <p:sldLayoutId id="2147483834" r:id="rId18"/>
    <p:sldLayoutId id="2147483835" r:id="rId19"/>
    <p:sldLayoutId id="2147483838" r:id="rId20"/>
    <p:sldLayoutId id="2147483848" r:id="rId21"/>
    <p:sldLayoutId id="2147483849" r:id="rId22"/>
    <p:sldLayoutId id="2147483852" r:id="rId23"/>
    <p:sldLayoutId id="2147483863" r:id="rId24"/>
    <p:sldLayoutId id="2147483757" r:id="rId25"/>
    <p:sldLayoutId id="2147483758" r:id="rId26"/>
    <p:sldLayoutId id="2147483759" r:id="rId27"/>
    <p:sldLayoutId id="2147483761" r:id="rId2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p:nvCxnSpPr>
        <p:spPr>
          <a:xfrm>
            <a:off x="0" y="6248400"/>
            <a:ext cx="12192000" cy="0"/>
          </a:xfrm>
          <a:prstGeom prst="line">
            <a:avLst/>
          </a:prstGeom>
          <a:ln w="19050" cap="flat">
            <a:solidFill>
              <a:srgbClr val="4A7DBA"/>
            </a:solidFill>
            <a:prstDash val="sysDot"/>
            <a:beve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074400" y="6339840"/>
            <a:ext cx="0" cy="36576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p:cNvSpPr>
            <a:spLocks noGrp="1"/>
          </p:cNvSpPr>
          <p:nvPr>
            <p:ph type="sldNum" sz="quarter" idx="4"/>
          </p:nvPr>
        </p:nvSpPr>
        <p:spPr>
          <a:xfrm>
            <a:off x="11074400" y="6416676"/>
            <a:ext cx="508000" cy="365125"/>
          </a:xfrm>
          <a:prstGeom prst="rect">
            <a:avLst/>
          </a:prstGeom>
        </p:spPr>
        <p:txBody>
          <a:bodyPr/>
          <a:lstStyle>
            <a:lvl1pPr>
              <a:defRPr sz="1200" b="1">
                <a:solidFill>
                  <a:srgbClr val="4A7DBA"/>
                </a:solidFill>
                <a:latin typeface="Arial" panose="020B0604020202020204" pitchFamily="34" charset="0"/>
                <a:cs typeface="Arial" panose="020B0604020202020204" pitchFamily="34" charset="0"/>
              </a:defRPr>
            </a:lvl1pPr>
          </a:lstStyle>
          <a:p>
            <a:pPr defTabSz="914400"/>
            <a:fld id="{4A66FE31-C09E-42ED-B4D0-F94965E42B7D}" type="slidenum">
              <a:rPr lang="en-US" smtClean="0"/>
              <a:pPr defTabSz="914400"/>
              <a:t>‹#›</a:t>
            </a:fld>
            <a:endParaRPr lang="en-US" dirty="0"/>
          </a:p>
        </p:txBody>
      </p:sp>
    </p:spTree>
    <p:extLst>
      <p:ext uri="{BB962C8B-B14F-4D97-AF65-F5344CB8AC3E}">
        <p14:creationId xmlns:p14="http://schemas.microsoft.com/office/powerpoint/2010/main" val="2671950472"/>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p:nvCxnSpPr>
        <p:spPr>
          <a:xfrm>
            <a:off x="0" y="6248400"/>
            <a:ext cx="12192000" cy="0"/>
          </a:xfrm>
          <a:prstGeom prst="line">
            <a:avLst/>
          </a:prstGeom>
          <a:ln w="19050" cap="flat">
            <a:solidFill>
              <a:srgbClr val="4A7DBA"/>
            </a:solidFill>
            <a:prstDash val="sysDot"/>
            <a:beve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074400" y="6339840"/>
            <a:ext cx="0" cy="36576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p:cNvSpPr>
            <a:spLocks noGrp="1"/>
          </p:cNvSpPr>
          <p:nvPr>
            <p:ph type="sldNum" sz="quarter" idx="4"/>
          </p:nvPr>
        </p:nvSpPr>
        <p:spPr>
          <a:xfrm>
            <a:off x="11074400" y="6416676"/>
            <a:ext cx="508000" cy="365125"/>
          </a:xfrm>
          <a:prstGeom prst="rect">
            <a:avLst/>
          </a:prstGeom>
        </p:spPr>
        <p:txBody>
          <a:bodyPr/>
          <a:lstStyle>
            <a:lvl1pPr>
              <a:defRPr sz="1200" b="1">
                <a:solidFill>
                  <a:srgbClr val="4A7DBA"/>
                </a:solidFill>
                <a:latin typeface="Arial" panose="020B0604020202020204" pitchFamily="34" charset="0"/>
                <a:cs typeface="Arial" panose="020B0604020202020204" pitchFamily="34" charset="0"/>
              </a:defRPr>
            </a:lvl1pPr>
          </a:lstStyle>
          <a:p>
            <a:pPr defTabSz="914400"/>
            <a:fld id="{4A66FE31-C09E-42ED-B4D0-F94965E42B7D}" type="slidenum">
              <a:rPr lang="en-US" smtClean="0"/>
              <a:pPr defTabSz="914400"/>
              <a:t>‹#›</a:t>
            </a:fld>
            <a:endParaRPr lang="en-US" dirty="0"/>
          </a:p>
        </p:txBody>
      </p:sp>
    </p:spTree>
    <p:extLst>
      <p:ext uri="{BB962C8B-B14F-4D97-AF65-F5344CB8AC3E}">
        <p14:creationId xmlns:p14="http://schemas.microsoft.com/office/powerpoint/2010/main" val="3872598578"/>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hyperlink" Target="https://communityactionpartnership.com/wp-content/uploads/2018/08/29_Schedule-for-Boards_Final-Fillable.pdf" TargetMode="External"/><Relationship Id="rId2" Type="http://schemas.openxmlformats.org/officeDocument/2006/relationships/notesSlide" Target="../notesSlides/notesSlide13.xml"/><Relationship Id="rId1" Type="http://schemas.openxmlformats.org/officeDocument/2006/relationships/slideLayout" Target="../slideLayouts/slideLayout23.xml"/><Relationship Id="rId5" Type="http://schemas.openxmlformats.org/officeDocument/2006/relationships/image" Target="../media/image3.png"/><Relationship Id="rId4" Type="http://schemas.openxmlformats.org/officeDocument/2006/relationships/hyperlink" Target="https://communityactionpartnership.com/wp-content/uploads/2018/08/Schedule-of-Standards_Final.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health.wyo.gov/wp-content/uploads/2019/11/Wyoming-CSBG-Guidance-Manual-1.pdf" TargetMode="External"/><Relationship Id="rId3" Type="http://schemas.openxmlformats.org/officeDocument/2006/relationships/hyperlink" Target="https://communityactionpartnership.com/wp-content/uploads/2018/08/29_Schedule-for-Boards_Final-Fillable.pdf" TargetMode="External"/><Relationship Id="rId7" Type="http://schemas.openxmlformats.org/officeDocument/2006/relationships/hyperlink" Target="https://communityactionpartnership.com/wp-content/uploads/2018/08/22_Standard-4.3.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communityactionpartnership.com/wp-content/uploads/2018/08/24_OSCOE-Self-Assessment_Public-CAAs.pdf" TargetMode="External"/><Relationship Id="rId5" Type="http://schemas.openxmlformats.org/officeDocument/2006/relationships/hyperlink" Target="https://communityactionpartnership.com/wp-content/uploads/2018/08/23_Self-Assessment-Tool_Private-CAA_Final-Standards_Updated-May-2015.pdf" TargetMode="External"/><Relationship Id="rId4" Type="http://schemas.openxmlformats.org/officeDocument/2006/relationships/hyperlink" Target="https://communityactionpartnership.com/wp-content/uploads/2018/08/Schedule-of-Standards_Final.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info@csnowyo.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5136" y="0"/>
            <a:ext cx="6369978" cy="2393889"/>
          </a:xfrm>
          <a:prstGeom prst="rect">
            <a:avLst/>
          </a:prstGeom>
        </p:spPr>
      </p:pic>
      <p:sp>
        <p:nvSpPr>
          <p:cNvPr id="4" name="TextBox 3"/>
          <p:cNvSpPr txBox="1"/>
          <p:nvPr/>
        </p:nvSpPr>
        <p:spPr>
          <a:xfrm>
            <a:off x="504125" y="2617074"/>
            <a:ext cx="11052000" cy="3108543"/>
          </a:xfrm>
          <a:prstGeom prst="rect">
            <a:avLst/>
          </a:prstGeom>
          <a:noFill/>
        </p:spPr>
        <p:txBody>
          <a:bodyPr wrap="square" rtlCol="0">
            <a:spAutoFit/>
          </a:bodyPr>
          <a:lstStyle/>
          <a:p>
            <a:pPr algn="ctr"/>
            <a:r>
              <a:rPr lang="en-US" sz="4400" b="1" dirty="0">
                <a:latin typeface="Franklin Gothic Medium" panose="020B0603020102020204" pitchFamily="34" charset="0"/>
              </a:rPr>
              <a:t>CSBG Organizational Standards</a:t>
            </a:r>
          </a:p>
          <a:p>
            <a:pPr algn="ctr"/>
            <a:endParaRPr lang="en-US" sz="4400" dirty="0">
              <a:solidFill>
                <a:schemeClr val="accent2">
                  <a:lumMod val="75000"/>
                </a:schemeClr>
              </a:solidFill>
              <a:latin typeface="Franklin Gothic Book" panose="020B0503020102020204" pitchFamily="34" charset="0"/>
            </a:endParaRPr>
          </a:p>
          <a:p>
            <a:pPr algn="ctr"/>
            <a:r>
              <a:rPr lang="en-US" sz="3600" dirty="0">
                <a:solidFill>
                  <a:schemeClr val="accent2">
                    <a:lumMod val="75000"/>
                  </a:schemeClr>
                </a:solidFill>
                <a:latin typeface="Franklin Gothic Book" panose="020B0503020102020204" pitchFamily="34" charset="0"/>
              </a:rPr>
              <a:t>Susan </a:t>
            </a:r>
            <a:r>
              <a:rPr lang="en-US" sz="3600" dirty="0" err="1">
                <a:solidFill>
                  <a:schemeClr val="accent2">
                    <a:lumMod val="75000"/>
                  </a:schemeClr>
                </a:solidFill>
                <a:latin typeface="Franklin Gothic Book" panose="020B0503020102020204" pitchFamily="34" charset="0"/>
              </a:rPr>
              <a:t>Carr</a:t>
            </a:r>
            <a:r>
              <a:rPr lang="en-US" sz="3600" dirty="0">
                <a:solidFill>
                  <a:schemeClr val="accent2">
                    <a:lumMod val="75000"/>
                  </a:schemeClr>
                </a:solidFill>
                <a:latin typeface="Franklin Gothic Book" panose="020B0503020102020204" pitchFamily="34" charset="0"/>
              </a:rPr>
              <a:t> – executive director</a:t>
            </a:r>
          </a:p>
          <a:p>
            <a:pPr algn="ctr"/>
            <a:r>
              <a:rPr lang="en-US" sz="3600" dirty="0">
                <a:solidFill>
                  <a:schemeClr val="accent2">
                    <a:lumMod val="75000"/>
                  </a:schemeClr>
                </a:solidFill>
                <a:latin typeface="Franklin Gothic Book" panose="020B0503020102020204" pitchFamily="34" charset="0"/>
              </a:rPr>
              <a:t>Community Services Network of Wyoming</a:t>
            </a:r>
          </a:p>
          <a:p>
            <a:pPr algn="ctr"/>
            <a:r>
              <a:rPr lang="en-US" sz="3600" dirty="0">
                <a:solidFill>
                  <a:schemeClr val="accent2">
                    <a:lumMod val="75000"/>
                  </a:schemeClr>
                </a:solidFill>
                <a:latin typeface="Franklin Gothic Book" panose="020B0503020102020204" pitchFamily="34" charset="0"/>
              </a:rPr>
              <a:t>info@csnowyo.org</a:t>
            </a:r>
          </a:p>
        </p:txBody>
      </p:sp>
    </p:spTree>
    <p:extLst>
      <p:ext uri="{BB962C8B-B14F-4D97-AF65-F5344CB8AC3E}">
        <p14:creationId xmlns:p14="http://schemas.microsoft.com/office/powerpoint/2010/main" val="1492820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F1E19DF-2344-412E-B13C-0EE5CCE17A52}"/>
              </a:ext>
            </a:extLst>
          </p:cNvPr>
          <p:cNvSpPr txBox="1">
            <a:spLocks/>
          </p:cNvSpPr>
          <p:nvPr/>
        </p:nvSpPr>
        <p:spPr>
          <a:xfrm>
            <a:off x="0" y="127996"/>
            <a:ext cx="12192000" cy="1508760"/>
          </a:xfrm>
          <a:prstGeom prst="rect">
            <a:avLst/>
          </a:prstGeom>
        </p:spPr>
        <p:txBody>
          <a:bodyPr anchor="ct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a:r>
              <a:rPr lang="en-US" sz="6000" b="1" dirty="0">
                <a:solidFill>
                  <a:schemeClr val="accent2">
                    <a:lumMod val="75000"/>
                  </a:schemeClr>
                </a:solidFill>
                <a:latin typeface="Franklin Gothic Medium" panose="020B0603020102020204" pitchFamily="34" charset="0"/>
              </a:rPr>
              <a:t>Vision and direction</a:t>
            </a:r>
          </a:p>
        </p:txBody>
      </p:sp>
      <p:grpSp>
        <p:nvGrpSpPr>
          <p:cNvPr id="2" name="Group 1"/>
          <p:cNvGrpSpPr/>
          <p:nvPr/>
        </p:nvGrpSpPr>
        <p:grpSpPr>
          <a:xfrm>
            <a:off x="374147" y="2155629"/>
            <a:ext cx="3684526" cy="2954145"/>
            <a:chOff x="4252697" y="2264517"/>
            <a:chExt cx="3684526" cy="2954145"/>
          </a:xfrm>
        </p:grpSpPr>
        <p:sp>
          <p:nvSpPr>
            <p:cNvPr id="7" name="Rectangle 6">
              <a:extLst>
                <a:ext uri="{FF2B5EF4-FFF2-40B4-BE49-F238E27FC236}">
                  <a16:creationId xmlns:a16="http://schemas.microsoft.com/office/drawing/2014/main" id="{130017C7-FB69-402A-8F22-FFDEE7297875}"/>
                </a:ext>
              </a:extLst>
            </p:cNvPr>
            <p:cNvSpPr/>
            <p:nvPr/>
          </p:nvSpPr>
          <p:spPr>
            <a:xfrm>
              <a:off x="4252697" y="2267376"/>
              <a:ext cx="3684525" cy="295128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F782128-5C80-436F-9751-CE86BD065659}"/>
                </a:ext>
              </a:extLst>
            </p:cNvPr>
            <p:cNvSpPr txBox="1"/>
            <p:nvPr/>
          </p:nvSpPr>
          <p:spPr>
            <a:xfrm>
              <a:off x="4252697" y="2264517"/>
              <a:ext cx="3684526" cy="29512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1" dirty="0">
                  <a:solidFill>
                    <a:srgbClr val="FFFFFF"/>
                  </a:solidFill>
                  <a:latin typeface="Franklin Gothic Book" panose="020B0503020102020204" pitchFamily="34" charset="0"/>
                </a:rPr>
                <a:t>Organizational</a:t>
              </a:r>
              <a:r>
                <a:rPr lang="en-US" sz="3800" b="1" dirty="0">
                  <a:solidFill>
                    <a:srgbClr val="597D69"/>
                  </a:solidFill>
                  <a:latin typeface="Franklin Gothic Book" panose="020B0503020102020204" pitchFamily="34" charset="0"/>
                </a:rPr>
                <a:t> </a:t>
              </a:r>
              <a:r>
                <a:rPr lang="en-US" sz="3800" b="1" dirty="0">
                  <a:solidFill>
                    <a:srgbClr val="FFFFFF"/>
                  </a:solidFill>
                  <a:latin typeface="Franklin Gothic Book" panose="020B0503020102020204" pitchFamily="34" charset="0"/>
                </a:rPr>
                <a:t>Leadership</a:t>
              </a:r>
              <a:endParaRPr lang="en-US" sz="3800" b="1" kern="1200" dirty="0">
                <a:solidFill>
                  <a:srgbClr val="FFFFFF"/>
                </a:solidFill>
                <a:latin typeface="Franklin Gothic Book" panose="020B0503020102020204" pitchFamily="34" charset="0"/>
              </a:endParaRPr>
            </a:p>
          </p:txBody>
        </p:sp>
      </p:grpSp>
      <p:sp>
        <p:nvSpPr>
          <p:cNvPr id="13" name="TextBox 12"/>
          <p:cNvSpPr txBox="1"/>
          <p:nvPr/>
        </p:nvSpPr>
        <p:spPr>
          <a:xfrm>
            <a:off x="4393580" y="1636756"/>
            <a:ext cx="2397513" cy="1200329"/>
          </a:xfrm>
          <a:prstGeom prst="rect">
            <a:avLst/>
          </a:prstGeom>
          <a:noFill/>
        </p:spPr>
        <p:txBody>
          <a:bodyPr wrap="square" rtlCol="0">
            <a:spAutoFit/>
          </a:bodyPr>
          <a:lstStyle/>
          <a:p>
            <a:r>
              <a:rPr lang="en-US" dirty="0">
                <a:solidFill>
                  <a:srgbClr val="FF0000"/>
                </a:solidFill>
              </a:rPr>
              <a:t>Standard 4.1</a:t>
            </a:r>
          </a:p>
          <a:p>
            <a:pPr marL="285750" indent="-285750">
              <a:buFont typeface="Arial" panose="020B0604020202020204" pitchFamily="34" charset="0"/>
              <a:buChar char="•"/>
            </a:pPr>
            <a:r>
              <a:rPr lang="en-US" dirty="0"/>
              <a:t>Board minutes</a:t>
            </a:r>
          </a:p>
          <a:p>
            <a:pPr marL="285750" indent="-285750">
              <a:buFont typeface="Arial" panose="020B0604020202020204" pitchFamily="34" charset="0"/>
              <a:buChar char="•"/>
            </a:pPr>
            <a:r>
              <a:rPr lang="en-US" dirty="0"/>
              <a:t>Strategic plans</a:t>
            </a:r>
          </a:p>
          <a:p>
            <a:pPr marL="285750" indent="-285750">
              <a:buFont typeface="Arial" panose="020B0604020202020204" pitchFamily="34" charset="0"/>
              <a:buChar char="•"/>
            </a:pPr>
            <a:r>
              <a:rPr lang="en-US" dirty="0"/>
              <a:t>Mission statement</a:t>
            </a:r>
          </a:p>
        </p:txBody>
      </p:sp>
      <p:sp>
        <p:nvSpPr>
          <p:cNvPr id="14" name="TextBox 13"/>
          <p:cNvSpPr txBox="1"/>
          <p:nvPr/>
        </p:nvSpPr>
        <p:spPr>
          <a:xfrm>
            <a:off x="6791093" y="1636755"/>
            <a:ext cx="5073805" cy="1477328"/>
          </a:xfrm>
          <a:prstGeom prst="rect">
            <a:avLst/>
          </a:prstGeom>
          <a:noFill/>
        </p:spPr>
        <p:txBody>
          <a:bodyPr wrap="square" rtlCol="0">
            <a:spAutoFit/>
          </a:bodyPr>
          <a:lstStyle/>
          <a:p>
            <a:r>
              <a:rPr lang="en-US" dirty="0">
                <a:solidFill>
                  <a:srgbClr val="FF0000"/>
                </a:solidFill>
              </a:rPr>
              <a:t>Standard 4.2</a:t>
            </a:r>
          </a:p>
          <a:p>
            <a:pPr marL="285750" indent="-285750">
              <a:buFont typeface="Arial" panose="020B0604020202020204" pitchFamily="34" charset="0"/>
              <a:buChar char="•"/>
            </a:pPr>
            <a:r>
              <a:rPr lang="en-US" dirty="0"/>
              <a:t>CAP plan or CSBG Plan or work plan. Could also look like your SOW</a:t>
            </a:r>
          </a:p>
          <a:p>
            <a:pPr marL="285750" indent="-285750">
              <a:buFont typeface="Arial" panose="020B0604020202020204" pitchFamily="34" charset="0"/>
              <a:buChar char="•"/>
            </a:pPr>
            <a:r>
              <a:rPr lang="en-US" dirty="0"/>
              <a:t>Logic Model</a:t>
            </a:r>
          </a:p>
          <a:p>
            <a:pPr marL="285750" indent="-285750">
              <a:buFont typeface="Arial" panose="020B0604020202020204" pitchFamily="34" charset="0"/>
              <a:buChar char="•"/>
            </a:pPr>
            <a:r>
              <a:rPr lang="en-US" dirty="0"/>
              <a:t>Community Needs Assessment</a:t>
            </a:r>
          </a:p>
        </p:txBody>
      </p:sp>
      <p:sp>
        <p:nvSpPr>
          <p:cNvPr id="15" name="TextBox 14"/>
          <p:cNvSpPr txBox="1"/>
          <p:nvPr/>
        </p:nvSpPr>
        <p:spPr>
          <a:xfrm>
            <a:off x="4393580" y="3081501"/>
            <a:ext cx="7471318" cy="1477328"/>
          </a:xfrm>
          <a:prstGeom prst="rect">
            <a:avLst/>
          </a:prstGeom>
          <a:noFill/>
        </p:spPr>
        <p:txBody>
          <a:bodyPr wrap="square" rtlCol="0">
            <a:spAutoFit/>
          </a:bodyPr>
          <a:lstStyle/>
          <a:p>
            <a:r>
              <a:rPr lang="en-US" dirty="0">
                <a:solidFill>
                  <a:srgbClr val="FF0000"/>
                </a:solidFill>
              </a:rPr>
              <a:t>Standard 4.3</a:t>
            </a:r>
          </a:p>
          <a:p>
            <a:pPr marL="285750" indent="-285750">
              <a:buFont typeface="Arial" panose="020B0604020202020204" pitchFamily="34" charset="0"/>
              <a:buChar char="•"/>
            </a:pPr>
            <a:r>
              <a:rPr lang="en-US" dirty="0"/>
              <a:t>Do you have a ROMA trainer or an agreement MOU to use one in the state</a:t>
            </a:r>
          </a:p>
          <a:p>
            <a:pPr marL="285750" indent="-285750">
              <a:buFont typeface="Arial" panose="020B0604020202020204" pitchFamily="34" charset="0"/>
              <a:buChar char="•"/>
            </a:pPr>
            <a:r>
              <a:rPr lang="en-US" dirty="0"/>
              <a:t>Strategic plan</a:t>
            </a:r>
          </a:p>
          <a:p>
            <a:pPr marL="285750" indent="-285750">
              <a:buFont typeface="Arial" panose="020B0604020202020204" pitchFamily="34" charset="0"/>
              <a:buChar char="•"/>
            </a:pPr>
            <a:r>
              <a:rPr lang="en-US" dirty="0"/>
              <a:t>Meeting summaries of ROMA training participation</a:t>
            </a:r>
          </a:p>
        </p:txBody>
      </p:sp>
      <p:sp>
        <p:nvSpPr>
          <p:cNvPr id="19" name="TextBox 18"/>
          <p:cNvSpPr txBox="1"/>
          <p:nvPr/>
        </p:nvSpPr>
        <p:spPr>
          <a:xfrm>
            <a:off x="4393580" y="4654277"/>
            <a:ext cx="3657600" cy="923330"/>
          </a:xfrm>
          <a:prstGeom prst="rect">
            <a:avLst/>
          </a:prstGeom>
          <a:noFill/>
        </p:spPr>
        <p:txBody>
          <a:bodyPr wrap="square" rtlCol="0">
            <a:spAutoFit/>
          </a:bodyPr>
          <a:lstStyle/>
          <a:p>
            <a:r>
              <a:rPr lang="en-US" dirty="0">
                <a:solidFill>
                  <a:srgbClr val="FF0000"/>
                </a:solidFill>
              </a:rPr>
              <a:t>Standard 4.4</a:t>
            </a:r>
          </a:p>
          <a:p>
            <a:pPr marL="285750" indent="-285750">
              <a:buFont typeface="Arial" panose="020B0604020202020204" pitchFamily="34" charset="0"/>
              <a:buChar char="•"/>
            </a:pPr>
            <a:r>
              <a:rPr lang="en-US" dirty="0"/>
              <a:t>Board minutes or board packet</a:t>
            </a:r>
          </a:p>
          <a:p>
            <a:pPr marL="285750" indent="-285750">
              <a:buFont typeface="Arial" panose="020B0604020202020204" pitchFamily="34" charset="0"/>
              <a:buChar char="•"/>
            </a:pPr>
            <a:r>
              <a:rPr lang="en-US" dirty="0"/>
              <a:t>CAP report</a:t>
            </a:r>
          </a:p>
        </p:txBody>
      </p:sp>
      <p:sp>
        <p:nvSpPr>
          <p:cNvPr id="20" name="TextBox 19"/>
          <p:cNvSpPr txBox="1"/>
          <p:nvPr/>
        </p:nvSpPr>
        <p:spPr>
          <a:xfrm>
            <a:off x="4393580" y="5609040"/>
            <a:ext cx="3657600" cy="923330"/>
          </a:xfrm>
          <a:prstGeom prst="rect">
            <a:avLst/>
          </a:prstGeom>
          <a:noFill/>
        </p:spPr>
        <p:txBody>
          <a:bodyPr wrap="square" rtlCol="0">
            <a:spAutoFit/>
          </a:bodyPr>
          <a:lstStyle/>
          <a:p>
            <a:r>
              <a:rPr lang="en-US" dirty="0">
                <a:solidFill>
                  <a:srgbClr val="FF0000"/>
                </a:solidFill>
              </a:rPr>
              <a:t>Standard 4.5</a:t>
            </a:r>
          </a:p>
          <a:p>
            <a:pPr marL="285750" indent="-285750">
              <a:buFont typeface="Arial" panose="020B0604020202020204" pitchFamily="34" charset="0"/>
              <a:buChar char="•"/>
            </a:pPr>
            <a:r>
              <a:rPr lang="en-US" dirty="0"/>
              <a:t>Board minutes or board packet</a:t>
            </a:r>
          </a:p>
          <a:p>
            <a:pPr marL="285750" indent="-285750">
              <a:buFont typeface="Arial" panose="020B0604020202020204" pitchFamily="34" charset="0"/>
              <a:buChar char="•"/>
            </a:pPr>
            <a:r>
              <a:rPr lang="en-US" dirty="0"/>
              <a:t>Attach actual policy/plan</a:t>
            </a:r>
          </a:p>
        </p:txBody>
      </p:sp>
      <p:sp>
        <p:nvSpPr>
          <p:cNvPr id="21" name="TextBox 20"/>
          <p:cNvSpPr txBox="1"/>
          <p:nvPr/>
        </p:nvSpPr>
        <p:spPr>
          <a:xfrm>
            <a:off x="8386087" y="4731877"/>
            <a:ext cx="3657600" cy="1754326"/>
          </a:xfrm>
          <a:prstGeom prst="rect">
            <a:avLst/>
          </a:prstGeom>
          <a:noFill/>
        </p:spPr>
        <p:txBody>
          <a:bodyPr wrap="square" rtlCol="0">
            <a:spAutoFit/>
          </a:bodyPr>
          <a:lstStyle/>
          <a:p>
            <a:r>
              <a:rPr lang="en-US" dirty="0">
                <a:solidFill>
                  <a:srgbClr val="FF0000"/>
                </a:solidFill>
              </a:rPr>
              <a:t>Standard 4.6</a:t>
            </a:r>
          </a:p>
          <a:p>
            <a:pPr marL="285750" indent="-285750">
              <a:buFont typeface="Arial" panose="020B0604020202020204" pitchFamily="34" charset="0"/>
              <a:buChar char="•"/>
            </a:pPr>
            <a:r>
              <a:rPr lang="en-US" dirty="0"/>
              <a:t>Board minutes or board packet</a:t>
            </a:r>
          </a:p>
          <a:p>
            <a:pPr marL="285750" indent="-285750">
              <a:buFont typeface="Arial" panose="020B0604020202020204" pitchFamily="34" charset="0"/>
              <a:buChar char="•"/>
            </a:pPr>
            <a:r>
              <a:rPr lang="en-US" dirty="0"/>
              <a:t>Attach risk assessment policy/plan</a:t>
            </a:r>
          </a:p>
          <a:p>
            <a:pPr marL="285750" indent="-285750">
              <a:buFont typeface="Arial" panose="020B0604020202020204" pitchFamily="34" charset="0"/>
              <a:buChar char="•"/>
            </a:pPr>
            <a:r>
              <a:rPr lang="en-US" dirty="0"/>
              <a:t>Risk assessment tools or reports</a:t>
            </a:r>
          </a:p>
        </p:txBody>
      </p:sp>
    </p:spTree>
    <p:extLst>
      <p:ext uri="{BB962C8B-B14F-4D97-AF65-F5344CB8AC3E}">
        <p14:creationId xmlns:p14="http://schemas.microsoft.com/office/powerpoint/2010/main" val="472125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9" grpId="0"/>
      <p:bldP spid="20"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F1E19DF-2344-412E-B13C-0EE5CCE17A52}"/>
              </a:ext>
            </a:extLst>
          </p:cNvPr>
          <p:cNvSpPr txBox="1">
            <a:spLocks/>
          </p:cNvSpPr>
          <p:nvPr/>
        </p:nvSpPr>
        <p:spPr>
          <a:xfrm>
            <a:off x="0" y="127996"/>
            <a:ext cx="12192000" cy="1508760"/>
          </a:xfrm>
          <a:prstGeom prst="rect">
            <a:avLst/>
          </a:prstGeom>
        </p:spPr>
        <p:txBody>
          <a:bodyPr anchor="ct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a:r>
              <a:rPr lang="en-US" sz="6000" b="1" dirty="0">
                <a:solidFill>
                  <a:schemeClr val="accent2">
                    <a:lumMod val="75000"/>
                  </a:schemeClr>
                </a:solidFill>
                <a:latin typeface="Franklin Gothic Medium" panose="020B0603020102020204" pitchFamily="34" charset="0"/>
              </a:rPr>
              <a:t>Vision and direction</a:t>
            </a:r>
          </a:p>
        </p:txBody>
      </p:sp>
      <p:grpSp>
        <p:nvGrpSpPr>
          <p:cNvPr id="2" name="Group 1"/>
          <p:cNvGrpSpPr/>
          <p:nvPr/>
        </p:nvGrpSpPr>
        <p:grpSpPr>
          <a:xfrm>
            <a:off x="4253737" y="2512468"/>
            <a:ext cx="3684526" cy="2954145"/>
            <a:chOff x="4252697" y="2264517"/>
            <a:chExt cx="3684526" cy="2954145"/>
          </a:xfrm>
        </p:grpSpPr>
        <p:sp>
          <p:nvSpPr>
            <p:cNvPr id="7" name="Rectangle 6">
              <a:extLst>
                <a:ext uri="{FF2B5EF4-FFF2-40B4-BE49-F238E27FC236}">
                  <a16:creationId xmlns:a16="http://schemas.microsoft.com/office/drawing/2014/main" id="{130017C7-FB69-402A-8F22-FFDEE7297875}"/>
                </a:ext>
              </a:extLst>
            </p:cNvPr>
            <p:cNvSpPr/>
            <p:nvPr/>
          </p:nvSpPr>
          <p:spPr>
            <a:xfrm>
              <a:off x="4252697" y="2267376"/>
              <a:ext cx="3684525" cy="295128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F782128-5C80-436F-9751-CE86BD065659}"/>
                </a:ext>
              </a:extLst>
            </p:cNvPr>
            <p:cNvSpPr txBox="1"/>
            <p:nvPr/>
          </p:nvSpPr>
          <p:spPr>
            <a:xfrm>
              <a:off x="4252697" y="2264517"/>
              <a:ext cx="3684526" cy="29512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1" dirty="0">
                  <a:solidFill>
                    <a:srgbClr val="FFFFFF"/>
                  </a:solidFill>
                  <a:latin typeface="Franklin Gothic Book" panose="020B0503020102020204" pitchFamily="34" charset="0"/>
                </a:rPr>
                <a:t>Board Governance</a:t>
              </a:r>
              <a:endParaRPr lang="en-US" sz="3800" b="1" kern="1200" dirty="0">
                <a:solidFill>
                  <a:srgbClr val="FFFFFF"/>
                </a:solidFill>
                <a:latin typeface="Franklin Gothic Book" panose="020B0503020102020204" pitchFamily="34" charset="0"/>
              </a:endParaRPr>
            </a:p>
          </p:txBody>
        </p:sp>
      </p:grpSp>
    </p:spTree>
    <p:extLst>
      <p:ext uri="{BB962C8B-B14F-4D97-AF65-F5344CB8AC3E}">
        <p14:creationId xmlns:p14="http://schemas.microsoft.com/office/powerpoint/2010/main" val="233955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F1E19DF-2344-412E-B13C-0EE5CCE17A52}"/>
              </a:ext>
            </a:extLst>
          </p:cNvPr>
          <p:cNvSpPr txBox="1">
            <a:spLocks/>
          </p:cNvSpPr>
          <p:nvPr/>
        </p:nvSpPr>
        <p:spPr>
          <a:xfrm>
            <a:off x="0" y="127996"/>
            <a:ext cx="12192000" cy="1508760"/>
          </a:xfrm>
          <a:prstGeom prst="rect">
            <a:avLst/>
          </a:prstGeom>
        </p:spPr>
        <p:txBody>
          <a:bodyPr anchor="ct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a:r>
              <a:rPr lang="en-US" sz="6000" b="1" dirty="0">
                <a:solidFill>
                  <a:schemeClr val="accent2">
                    <a:lumMod val="75000"/>
                  </a:schemeClr>
                </a:solidFill>
                <a:latin typeface="Franklin Gothic Medium" panose="020B0603020102020204" pitchFamily="34" charset="0"/>
              </a:rPr>
              <a:t>Vision and direction</a:t>
            </a:r>
          </a:p>
        </p:txBody>
      </p:sp>
      <p:grpSp>
        <p:nvGrpSpPr>
          <p:cNvPr id="16" name="Group 15"/>
          <p:cNvGrpSpPr/>
          <p:nvPr/>
        </p:nvGrpSpPr>
        <p:grpSpPr>
          <a:xfrm>
            <a:off x="1747224" y="2370361"/>
            <a:ext cx="3684526" cy="2951286"/>
            <a:chOff x="951642" y="1636756"/>
            <a:chExt cx="3684526" cy="2951286"/>
          </a:xfrm>
        </p:grpSpPr>
        <p:sp>
          <p:nvSpPr>
            <p:cNvPr id="17" name="Rectangle 16">
              <a:extLst>
                <a:ext uri="{FF2B5EF4-FFF2-40B4-BE49-F238E27FC236}">
                  <a16:creationId xmlns:a16="http://schemas.microsoft.com/office/drawing/2014/main" id="{130017C7-FB69-402A-8F22-FFDEE7297875}"/>
                </a:ext>
              </a:extLst>
            </p:cNvPr>
            <p:cNvSpPr/>
            <p:nvPr/>
          </p:nvSpPr>
          <p:spPr>
            <a:xfrm>
              <a:off x="951643" y="1636756"/>
              <a:ext cx="3684525" cy="295128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TextBox 17">
              <a:extLst>
                <a:ext uri="{FF2B5EF4-FFF2-40B4-BE49-F238E27FC236}">
                  <a16:creationId xmlns:a16="http://schemas.microsoft.com/office/drawing/2014/main" id="{7F782128-5C80-436F-9751-CE86BD065659}"/>
                </a:ext>
              </a:extLst>
            </p:cNvPr>
            <p:cNvSpPr txBox="1"/>
            <p:nvPr/>
          </p:nvSpPr>
          <p:spPr>
            <a:xfrm>
              <a:off x="951642" y="1636756"/>
              <a:ext cx="3684526" cy="29512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1" dirty="0">
                  <a:solidFill>
                    <a:srgbClr val="FFFFFF"/>
                  </a:solidFill>
                  <a:latin typeface="Franklin Gothic Book" panose="020B0503020102020204" pitchFamily="34" charset="0"/>
                </a:rPr>
                <a:t>Strategic Planning</a:t>
              </a:r>
              <a:endParaRPr lang="en-US" sz="3800" b="1" kern="1200" dirty="0">
                <a:solidFill>
                  <a:srgbClr val="FFFFFF"/>
                </a:solidFill>
                <a:latin typeface="Franklin Gothic Book" panose="020B0503020102020204" pitchFamily="34" charset="0"/>
              </a:endParaRPr>
            </a:p>
          </p:txBody>
        </p:sp>
      </p:grpSp>
      <p:sp>
        <p:nvSpPr>
          <p:cNvPr id="13" name="TextBox 12"/>
          <p:cNvSpPr txBox="1"/>
          <p:nvPr/>
        </p:nvSpPr>
        <p:spPr>
          <a:xfrm>
            <a:off x="6367346" y="1447031"/>
            <a:ext cx="6902605" cy="923330"/>
          </a:xfrm>
          <a:prstGeom prst="rect">
            <a:avLst/>
          </a:prstGeom>
          <a:noFill/>
        </p:spPr>
        <p:txBody>
          <a:bodyPr wrap="square" rtlCol="0">
            <a:spAutoFit/>
          </a:bodyPr>
          <a:lstStyle/>
          <a:p>
            <a:r>
              <a:rPr lang="en-US" dirty="0">
                <a:solidFill>
                  <a:srgbClr val="FF0000"/>
                </a:solidFill>
              </a:rPr>
              <a:t>Standard 6.1</a:t>
            </a:r>
          </a:p>
          <a:p>
            <a:pPr marL="285750" indent="-285750">
              <a:buFont typeface="Arial" panose="020B0604020202020204" pitchFamily="34" charset="0"/>
              <a:buChar char="•"/>
            </a:pPr>
            <a:r>
              <a:rPr lang="en-US" dirty="0"/>
              <a:t>Board minutes or board packet</a:t>
            </a:r>
          </a:p>
          <a:p>
            <a:pPr marL="285750" indent="-285750">
              <a:buFont typeface="Arial" panose="020B0604020202020204" pitchFamily="34" charset="0"/>
              <a:buChar char="•"/>
            </a:pPr>
            <a:r>
              <a:rPr lang="en-US" dirty="0"/>
              <a:t>Attach actual strategic plan document</a:t>
            </a:r>
          </a:p>
        </p:txBody>
      </p:sp>
      <p:sp>
        <p:nvSpPr>
          <p:cNvPr id="14" name="TextBox 13"/>
          <p:cNvSpPr txBox="1"/>
          <p:nvPr/>
        </p:nvSpPr>
        <p:spPr>
          <a:xfrm>
            <a:off x="6367345" y="2550884"/>
            <a:ext cx="6902605" cy="646331"/>
          </a:xfrm>
          <a:prstGeom prst="rect">
            <a:avLst/>
          </a:prstGeom>
          <a:noFill/>
        </p:spPr>
        <p:txBody>
          <a:bodyPr wrap="square" rtlCol="0">
            <a:spAutoFit/>
          </a:bodyPr>
          <a:lstStyle/>
          <a:p>
            <a:r>
              <a:rPr lang="en-US" dirty="0">
                <a:solidFill>
                  <a:srgbClr val="FF0000"/>
                </a:solidFill>
              </a:rPr>
              <a:t>Standard 6.2</a:t>
            </a:r>
          </a:p>
          <a:p>
            <a:pPr marL="285750" indent="-285750">
              <a:buFont typeface="Arial" panose="020B0604020202020204" pitchFamily="34" charset="0"/>
              <a:buChar char="•"/>
            </a:pPr>
            <a:r>
              <a:rPr lang="en-US" dirty="0"/>
              <a:t>Attach actual strategic plan document</a:t>
            </a:r>
          </a:p>
        </p:txBody>
      </p:sp>
      <p:sp>
        <p:nvSpPr>
          <p:cNvPr id="15" name="TextBox 14"/>
          <p:cNvSpPr txBox="1"/>
          <p:nvPr/>
        </p:nvSpPr>
        <p:spPr>
          <a:xfrm>
            <a:off x="6367345" y="3377738"/>
            <a:ext cx="6902605" cy="646331"/>
          </a:xfrm>
          <a:prstGeom prst="rect">
            <a:avLst/>
          </a:prstGeom>
          <a:noFill/>
        </p:spPr>
        <p:txBody>
          <a:bodyPr wrap="square" rtlCol="0">
            <a:spAutoFit/>
          </a:bodyPr>
          <a:lstStyle/>
          <a:p>
            <a:r>
              <a:rPr lang="en-US" dirty="0">
                <a:solidFill>
                  <a:srgbClr val="FF0000"/>
                </a:solidFill>
              </a:rPr>
              <a:t>Standard 6.3</a:t>
            </a:r>
          </a:p>
          <a:p>
            <a:pPr marL="285750" indent="-285750">
              <a:buFont typeface="Arial" panose="020B0604020202020204" pitchFamily="34" charset="0"/>
              <a:buChar char="•"/>
            </a:pPr>
            <a:r>
              <a:rPr lang="en-US" dirty="0"/>
              <a:t>Attach actual strategic plan document</a:t>
            </a:r>
          </a:p>
        </p:txBody>
      </p:sp>
      <p:sp>
        <p:nvSpPr>
          <p:cNvPr id="19" name="TextBox 18"/>
          <p:cNvSpPr txBox="1"/>
          <p:nvPr/>
        </p:nvSpPr>
        <p:spPr>
          <a:xfrm>
            <a:off x="6367342" y="4204592"/>
            <a:ext cx="6902605" cy="1200329"/>
          </a:xfrm>
          <a:prstGeom prst="rect">
            <a:avLst/>
          </a:prstGeom>
          <a:noFill/>
        </p:spPr>
        <p:txBody>
          <a:bodyPr wrap="square" rtlCol="0">
            <a:spAutoFit/>
          </a:bodyPr>
          <a:lstStyle/>
          <a:p>
            <a:r>
              <a:rPr lang="en-US" dirty="0">
                <a:solidFill>
                  <a:srgbClr val="FF0000"/>
                </a:solidFill>
              </a:rPr>
              <a:t>Standard 6.4</a:t>
            </a:r>
          </a:p>
          <a:p>
            <a:pPr marL="285750" indent="-285750">
              <a:buFont typeface="Arial" panose="020B0604020202020204" pitchFamily="34" charset="0"/>
              <a:buChar char="•"/>
            </a:pPr>
            <a:r>
              <a:rPr lang="en-US" dirty="0"/>
              <a:t>Attach actual strategic plan document</a:t>
            </a:r>
          </a:p>
          <a:p>
            <a:pPr marL="285750" indent="-285750">
              <a:buFont typeface="Arial" panose="020B0604020202020204" pitchFamily="34" charset="0"/>
              <a:buChar char="•"/>
            </a:pPr>
            <a:r>
              <a:rPr lang="en-US" dirty="0"/>
              <a:t>Customer satisfaction data reports</a:t>
            </a:r>
          </a:p>
          <a:p>
            <a:pPr marL="285750" indent="-285750">
              <a:buFont typeface="Arial" panose="020B0604020202020204" pitchFamily="34" charset="0"/>
              <a:buChar char="•"/>
            </a:pPr>
            <a:r>
              <a:rPr lang="en-US" dirty="0"/>
              <a:t>Customer input data/reports</a:t>
            </a:r>
          </a:p>
        </p:txBody>
      </p:sp>
      <p:sp>
        <p:nvSpPr>
          <p:cNvPr id="20" name="TextBox 19"/>
          <p:cNvSpPr txBox="1"/>
          <p:nvPr/>
        </p:nvSpPr>
        <p:spPr>
          <a:xfrm>
            <a:off x="6367342" y="5585445"/>
            <a:ext cx="6902605" cy="923330"/>
          </a:xfrm>
          <a:prstGeom prst="rect">
            <a:avLst/>
          </a:prstGeom>
          <a:noFill/>
        </p:spPr>
        <p:txBody>
          <a:bodyPr wrap="square" rtlCol="0">
            <a:spAutoFit/>
          </a:bodyPr>
          <a:lstStyle/>
          <a:p>
            <a:r>
              <a:rPr lang="en-US" dirty="0">
                <a:solidFill>
                  <a:srgbClr val="FF0000"/>
                </a:solidFill>
              </a:rPr>
              <a:t>Standard 6.5</a:t>
            </a:r>
          </a:p>
          <a:p>
            <a:pPr marL="285750" indent="-285750">
              <a:buFont typeface="Arial" panose="020B0604020202020204" pitchFamily="34" charset="0"/>
              <a:buChar char="•"/>
            </a:pPr>
            <a:r>
              <a:rPr lang="en-US" dirty="0"/>
              <a:t>Board minutes or board packet</a:t>
            </a:r>
          </a:p>
          <a:p>
            <a:pPr marL="285750" indent="-285750">
              <a:buFont typeface="Arial" panose="020B0604020202020204" pitchFamily="34" charset="0"/>
              <a:buChar char="•"/>
            </a:pPr>
            <a:r>
              <a:rPr lang="en-US" dirty="0"/>
              <a:t>Strategic plan update document</a:t>
            </a:r>
          </a:p>
        </p:txBody>
      </p:sp>
    </p:spTree>
    <p:extLst>
      <p:ext uri="{BB962C8B-B14F-4D97-AF65-F5344CB8AC3E}">
        <p14:creationId xmlns:p14="http://schemas.microsoft.com/office/powerpoint/2010/main" val="1442327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00036" y="1806498"/>
            <a:ext cx="3995027" cy="982546"/>
          </a:xfrm>
        </p:spPr>
        <p:txBody>
          <a:bodyPr>
            <a:normAutofit fontScale="90000"/>
          </a:bodyPr>
          <a:lstStyle/>
          <a:p>
            <a:br>
              <a:rPr lang="en-US" sz="6000" dirty="0">
                <a:solidFill>
                  <a:schemeClr val="accent2">
                    <a:lumMod val="75000"/>
                  </a:schemeClr>
                </a:solidFill>
                <a:latin typeface="Franklin Gothic Medium" panose="020B0603020102020204" pitchFamily="34" charset="0"/>
              </a:rPr>
            </a:br>
            <a:r>
              <a:rPr lang="en-US" sz="6000" b="1" dirty="0">
                <a:solidFill>
                  <a:schemeClr val="accent2">
                    <a:lumMod val="75000"/>
                  </a:schemeClr>
                </a:solidFill>
                <a:latin typeface="Franklin Gothic Medium" panose="020B0603020102020204" pitchFamily="34" charset="0"/>
              </a:rPr>
              <a:t>Questions?</a:t>
            </a:r>
          </a:p>
        </p:txBody>
      </p:sp>
    </p:spTree>
    <p:extLst>
      <p:ext uri="{BB962C8B-B14F-4D97-AF65-F5344CB8AC3E}">
        <p14:creationId xmlns:p14="http://schemas.microsoft.com/office/powerpoint/2010/main" val="2330304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F1E19DF-2344-412E-B13C-0EE5CCE17A52}"/>
              </a:ext>
            </a:extLst>
          </p:cNvPr>
          <p:cNvSpPr txBox="1">
            <a:spLocks/>
          </p:cNvSpPr>
          <p:nvPr/>
        </p:nvSpPr>
        <p:spPr>
          <a:xfrm>
            <a:off x="0" y="127996"/>
            <a:ext cx="12192000" cy="1508760"/>
          </a:xfrm>
          <a:prstGeom prst="rect">
            <a:avLst/>
          </a:prstGeom>
        </p:spPr>
        <p:txBody>
          <a:bodyPr anchor="ct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a:r>
              <a:rPr lang="en-US" sz="6000" b="1" dirty="0">
                <a:solidFill>
                  <a:schemeClr val="accent2">
                    <a:lumMod val="75000"/>
                  </a:schemeClr>
                </a:solidFill>
                <a:latin typeface="Franklin Gothic Medium" panose="020B0603020102020204" pitchFamily="34" charset="0"/>
              </a:rPr>
              <a:t>Operations and accountability</a:t>
            </a:r>
          </a:p>
        </p:txBody>
      </p:sp>
      <p:grpSp>
        <p:nvGrpSpPr>
          <p:cNvPr id="9" name="Group 8"/>
          <p:cNvGrpSpPr/>
          <p:nvPr/>
        </p:nvGrpSpPr>
        <p:grpSpPr>
          <a:xfrm>
            <a:off x="161048" y="2253833"/>
            <a:ext cx="3844248" cy="2966310"/>
            <a:chOff x="1160889" y="1878406"/>
            <a:chExt cx="3844248" cy="2966310"/>
          </a:xfrm>
        </p:grpSpPr>
        <p:sp>
          <p:nvSpPr>
            <p:cNvPr id="10" name="Rectangle 9">
              <a:extLst>
                <a:ext uri="{FF2B5EF4-FFF2-40B4-BE49-F238E27FC236}">
                  <a16:creationId xmlns:a16="http://schemas.microsoft.com/office/drawing/2014/main" id="{BF86F569-DA7A-44B1-9D99-7726073F2EF4}"/>
                </a:ext>
              </a:extLst>
            </p:cNvPr>
            <p:cNvSpPr/>
            <p:nvPr/>
          </p:nvSpPr>
          <p:spPr>
            <a:xfrm>
              <a:off x="1160889" y="1878406"/>
              <a:ext cx="3844248" cy="2966310"/>
            </a:xfrm>
            <a:prstGeom prst="rect">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id="{45AB66F6-559F-406C-B748-E465D097803C}"/>
                </a:ext>
              </a:extLst>
            </p:cNvPr>
            <p:cNvSpPr txBox="1"/>
            <p:nvPr/>
          </p:nvSpPr>
          <p:spPr>
            <a:xfrm>
              <a:off x="1160889" y="1878406"/>
              <a:ext cx="3844248" cy="2966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1" kern="1200" dirty="0">
                  <a:solidFill>
                    <a:srgbClr val="FFFFFF"/>
                  </a:solidFill>
                  <a:latin typeface="Franklin Gothic Book" panose="020B0503020102020204" pitchFamily="34" charset="0"/>
                </a:rPr>
                <a:t>Human Resource Management</a:t>
              </a:r>
            </a:p>
          </p:txBody>
        </p:sp>
      </p:grpSp>
      <p:grpSp>
        <p:nvGrpSpPr>
          <p:cNvPr id="12" name="Group 11"/>
          <p:cNvGrpSpPr/>
          <p:nvPr/>
        </p:nvGrpSpPr>
        <p:grpSpPr>
          <a:xfrm>
            <a:off x="4182613" y="2253833"/>
            <a:ext cx="3844248" cy="2966310"/>
            <a:chOff x="1160889" y="1878406"/>
            <a:chExt cx="3844248" cy="2966310"/>
          </a:xfrm>
        </p:grpSpPr>
        <p:sp>
          <p:nvSpPr>
            <p:cNvPr id="13" name="Rectangle 12">
              <a:extLst>
                <a:ext uri="{FF2B5EF4-FFF2-40B4-BE49-F238E27FC236}">
                  <a16:creationId xmlns:a16="http://schemas.microsoft.com/office/drawing/2014/main" id="{BF86F569-DA7A-44B1-9D99-7726073F2EF4}"/>
                </a:ext>
              </a:extLst>
            </p:cNvPr>
            <p:cNvSpPr/>
            <p:nvPr/>
          </p:nvSpPr>
          <p:spPr>
            <a:xfrm>
              <a:off x="1160889" y="1878406"/>
              <a:ext cx="3844248" cy="2966310"/>
            </a:xfrm>
            <a:prstGeom prst="rect">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TextBox 13">
              <a:extLst>
                <a:ext uri="{FF2B5EF4-FFF2-40B4-BE49-F238E27FC236}">
                  <a16:creationId xmlns:a16="http://schemas.microsoft.com/office/drawing/2014/main" id="{45AB66F6-559F-406C-B748-E465D097803C}"/>
                </a:ext>
              </a:extLst>
            </p:cNvPr>
            <p:cNvSpPr txBox="1"/>
            <p:nvPr/>
          </p:nvSpPr>
          <p:spPr>
            <a:xfrm>
              <a:off x="1160889" y="1878406"/>
              <a:ext cx="3844248" cy="2966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1" kern="1200" dirty="0">
                  <a:solidFill>
                    <a:srgbClr val="FFFFFF"/>
                  </a:solidFill>
                  <a:latin typeface="Franklin Gothic Book" panose="020B0503020102020204" pitchFamily="34" charset="0"/>
                </a:rPr>
                <a:t>Financial Operations and Oversight</a:t>
              </a:r>
            </a:p>
          </p:txBody>
        </p:sp>
      </p:grpSp>
      <p:grpSp>
        <p:nvGrpSpPr>
          <p:cNvPr id="15" name="Group 14"/>
          <p:cNvGrpSpPr/>
          <p:nvPr/>
        </p:nvGrpSpPr>
        <p:grpSpPr>
          <a:xfrm>
            <a:off x="8204178" y="2253833"/>
            <a:ext cx="3844248" cy="2966310"/>
            <a:chOff x="1160889" y="1878406"/>
            <a:chExt cx="3844248" cy="2966310"/>
          </a:xfrm>
        </p:grpSpPr>
        <p:sp>
          <p:nvSpPr>
            <p:cNvPr id="16" name="Rectangle 15">
              <a:extLst>
                <a:ext uri="{FF2B5EF4-FFF2-40B4-BE49-F238E27FC236}">
                  <a16:creationId xmlns:a16="http://schemas.microsoft.com/office/drawing/2014/main" id="{BF86F569-DA7A-44B1-9D99-7726073F2EF4}"/>
                </a:ext>
              </a:extLst>
            </p:cNvPr>
            <p:cNvSpPr/>
            <p:nvPr/>
          </p:nvSpPr>
          <p:spPr>
            <a:xfrm>
              <a:off x="1160889" y="1878406"/>
              <a:ext cx="3844248" cy="2966310"/>
            </a:xfrm>
            <a:prstGeom prst="rect">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TextBox 16">
              <a:extLst>
                <a:ext uri="{FF2B5EF4-FFF2-40B4-BE49-F238E27FC236}">
                  <a16:creationId xmlns:a16="http://schemas.microsoft.com/office/drawing/2014/main" id="{45AB66F6-559F-406C-B748-E465D097803C}"/>
                </a:ext>
              </a:extLst>
            </p:cNvPr>
            <p:cNvSpPr txBox="1"/>
            <p:nvPr/>
          </p:nvSpPr>
          <p:spPr>
            <a:xfrm>
              <a:off x="1160889" y="1878406"/>
              <a:ext cx="3844248" cy="2966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1" kern="1200" dirty="0">
                  <a:solidFill>
                    <a:srgbClr val="FFFFFF"/>
                  </a:solidFill>
                  <a:latin typeface="Franklin Gothic Book" panose="020B0503020102020204" pitchFamily="34" charset="0"/>
                </a:rPr>
                <a:t>Data and Analysis</a:t>
              </a:r>
            </a:p>
          </p:txBody>
        </p:sp>
      </p:grpSp>
    </p:spTree>
    <p:extLst>
      <p:ext uri="{BB962C8B-B14F-4D97-AF65-F5344CB8AC3E}">
        <p14:creationId xmlns:p14="http://schemas.microsoft.com/office/powerpoint/2010/main" val="97657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C56A1E-C40D-DD28-BD21-B44CAF8B4873}"/>
              </a:ext>
            </a:extLst>
          </p:cNvPr>
          <p:cNvSpPr>
            <a:spLocks noGrp="1"/>
          </p:cNvSpPr>
          <p:nvPr>
            <p:ph idx="1"/>
          </p:nvPr>
        </p:nvSpPr>
        <p:spPr>
          <a:xfrm>
            <a:off x="1202919" y="804672"/>
            <a:ext cx="9784080" cy="3718560"/>
          </a:xfrm>
        </p:spPr>
        <p:txBody>
          <a:bodyPr/>
          <a:lstStyle/>
          <a:p>
            <a:pPr marL="0" indent="0">
              <a:buNone/>
            </a:pPr>
            <a:r>
              <a:rPr lang="en-US" sz="3600" b="1" dirty="0"/>
              <a:t>Schedule of Org standards steps that boards must take:</a:t>
            </a:r>
          </a:p>
          <a:p>
            <a:r>
              <a:rPr lang="en-US" dirty="0">
                <a:hlinkClick r:id="rId3"/>
              </a:rPr>
              <a:t>https://communityactionpartnership.com/wp-content/uploads/2018/08/29_Schedule-for-Boards_Final-Fillable.pdf</a:t>
            </a:r>
            <a:endParaRPr lang="en-US" dirty="0"/>
          </a:p>
          <a:p>
            <a:pPr marL="0" indent="0">
              <a:buNone/>
            </a:pPr>
            <a:endParaRPr lang="en-US" dirty="0"/>
          </a:p>
          <a:p>
            <a:pPr marL="0" indent="0">
              <a:buNone/>
            </a:pPr>
            <a:r>
              <a:rPr lang="en-US" sz="3600" b="1" dirty="0"/>
              <a:t>Calendar of required actions:</a:t>
            </a:r>
          </a:p>
          <a:p>
            <a:r>
              <a:rPr lang="en-US" dirty="0">
                <a:hlinkClick r:id="rId4"/>
              </a:rPr>
              <a:t>https://communityactionpartnership.com/wp-content/uploads/2018/08/Schedule-of-Standards_Final.pdf</a:t>
            </a:r>
            <a:endParaRPr lang="en-US" dirty="0"/>
          </a:p>
          <a:p>
            <a:pPr marL="0" indent="0">
              <a:buNone/>
            </a:pPr>
            <a:endParaRPr lang="en-US" sz="3600" b="1" dirty="0"/>
          </a:p>
          <a:p>
            <a:pPr marL="0" indent="0">
              <a:buNone/>
            </a:pPr>
            <a:endParaRPr lang="en-US" dirty="0"/>
          </a:p>
        </p:txBody>
      </p:sp>
      <p:pic>
        <p:nvPicPr>
          <p:cNvPr id="4" name="Picture 3" descr="A picture containing text&#10;&#10;Description automatically generated">
            <a:extLst>
              <a:ext uri="{FF2B5EF4-FFF2-40B4-BE49-F238E27FC236}">
                <a16:creationId xmlns:a16="http://schemas.microsoft.com/office/drawing/2014/main" id="{64D17CCE-7126-B35E-E6C3-AE542991AF98}"/>
              </a:ext>
            </a:extLst>
          </p:cNvPr>
          <p:cNvPicPr>
            <a:picLocks noChangeAspect="1"/>
          </p:cNvPicPr>
          <p:nvPr/>
        </p:nvPicPr>
        <p:blipFill>
          <a:blip r:embed="rId5"/>
          <a:stretch>
            <a:fillRect/>
          </a:stretch>
        </p:blipFill>
        <p:spPr>
          <a:xfrm>
            <a:off x="9378693" y="5641847"/>
            <a:ext cx="2286005" cy="822962"/>
          </a:xfrm>
          <a:prstGeom prst="rect">
            <a:avLst/>
          </a:prstGeom>
        </p:spPr>
      </p:pic>
    </p:spTree>
    <p:extLst>
      <p:ext uri="{BB962C8B-B14F-4D97-AF65-F5344CB8AC3E}">
        <p14:creationId xmlns:p14="http://schemas.microsoft.com/office/powerpoint/2010/main" val="2223243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00036" y="1806498"/>
            <a:ext cx="3995027" cy="982546"/>
          </a:xfrm>
        </p:spPr>
        <p:txBody>
          <a:bodyPr>
            <a:normAutofit fontScale="90000"/>
          </a:bodyPr>
          <a:lstStyle/>
          <a:p>
            <a:br>
              <a:rPr lang="en-US" sz="6000" dirty="0">
                <a:solidFill>
                  <a:schemeClr val="accent2">
                    <a:lumMod val="75000"/>
                  </a:schemeClr>
                </a:solidFill>
                <a:latin typeface="Franklin Gothic Medium" panose="020B0603020102020204" pitchFamily="34" charset="0"/>
              </a:rPr>
            </a:br>
            <a:r>
              <a:rPr lang="en-US" sz="6000" b="1" dirty="0">
                <a:solidFill>
                  <a:schemeClr val="accent2">
                    <a:lumMod val="75000"/>
                  </a:schemeClr>
                </a:solidFill>
                <a:latin typeface="Franklin Gothic Medium" panose="020B0603020102020204" pitchFamily="34" charset="0"/>
              </a:rPr>
              <a:t>Questions?</a:t>
            </a:r>
          </a:p>
        </p:txBody>
      </p:sp>
    </p:spTree>
    <p:extLst>
      <p:ext uri="{BB962C8B-B14F-4D97-AF65-F5344CB8AC3E}">
        <p14:creationId xmlns:p14="http://schemas.microsoft.com/office/powerpoint/2010/main" val="261398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36913" y="2837411"/>
            <a:ext cx="5341080" cy="886691"/>
          </a:xfrm>
        </p:spPr>
        <p:txBody>
          <a:bodyPr>
            <a:normAutofit/>
          </a:bodyPr>
          <a:lstStyle/>
          <a:p>
            <a:r>
              <a:rPr lang="en-US" sz="4800" dirty="0">
                <a:solidFill>
                  <a:srgbClr val="002060"/>
                </a:solidFill>
                <a:latin typeface="Arial Black" panose="020B0A04020102020204" pitchFamily="34" charset="0"/>
              </a:rPr>
              <a:t>CAP60 uploads</a:t>
            </a:r>
            <a:endParaRPr lang="en-US" dirty="0">
              <a:solidFill>
                <a:srgbClr val="002060"/>
              </a:solidFill>
              <a:latin typeface="Arial Black" panose="020B0A04020102020204" pitchFamily="34" charset="0"/>
            </a:endParaRPr>
          </a:p>
        </p:txBody>
      </p:sp>
    </p:spTree>
    <p:extLst>
      <p:ext uri="{BB962C8B-B14F-4D97-AF65-F5344CB8AC3E}">
        <p14:creationId xmlns:p14="http://schemas.microsoft.com/office/powerpoint/2010/main" val="3903383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6542" y="944137"/>
            <a:ext cx="10942237" cy="4776440"/>
          </a:xfrm>
        </p:spPr>
        <p:txBody>
          <a:bodyPr>
            <a:normAutofit fontScale="90000"/>
          </a:bodyPr>
          <a:lstStyle/>
          <a:p>
            <a:r>
              <a:rPr lang="en-US" sz="2800" b="1" dirty="0">
                <a:solidFill>
                  <a:srgbClr val="002060"/>
                </a:solidFill>
                <a:latin typeface="Arial" panose="020B0604020202020204" pitchFamily="34" charset="0"/>
                <a:cs typeface="Arial" panose="020B0604020202020204" pitchFamily="34" charset="0"/>
              </a:rPr>
              <a:t>Important links:</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hlinkClick r:id="rId3"/>
              </a:rPr>
              <a:t>https://communityactionpartnership.com/wp-content/uploads/2018/08/29_Schedule-for-Boards_Final-Fillable.pdf</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hlinkClick r:id="rId4"/>
              </a:rPr>
              <a:t>https://communityactionpartnership.com/wp-content/uploads/2018/08/Schedule-of-Standards_Final.pdf</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hlinkClick r:id="rId5"/>
              </a:rPr>
              <a:t>https://communityactionpartnership.com/wp-content/uploads/2018/08/23_Self-Assessment-Tool_Private-CAA_Final-Standards_Updated-May-2015.pdf</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hlinkClick r:id="rId6"/>
              </a:rPr>
              <a:t>https://communityactionpartnership.com/wp-content/uploads/2018/08/24_OSCOE-Self-Assessment_Public-CAAs.pdf</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hlinkClick r:id="rId7"/>
              </a:rPr>
              <a:t>https://communityactionpartnership.com/wp-content/uploads/2018/08/22_Standard-4.3.pdf</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hlinkClick r:id="rId8"/>
              </a:rPr>
              <a:t>https://health.wyo.gov/wp-content/uploads/2019/11/Wyoming-CSBG-Guidance-Manual-1.pdf</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2400" b="1" dirty="0">
                <a:solidFill>
                  <a:srgbClr val="002060"/>
                </a:solidFill>
                <a:latin typeface="Arial" panose="020B0604020202020204" pitchFamily="34" charset="0"/>
                <a:cs typeface="Arial" panose="020B0604020202020204" pitchFamily="34" charset="0"/>
              </a:rPr>
              <a:t>https://communityactionpartnership.com/organizational-standards/</a:t>
            </a:r>
            <a:br>
              <a:rPr lang="en-US" sz="2400" b="1" dirty="0">
                <a:solidFill>
                  <a:srgbClr val="002060"/>
                </a:solidFill>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998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5258" y="847492"/>
            <a:ext cx="10961649" cy="5078313"/>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CSP guidance: “Grantees are to upload the most recent required documentation showing that the organizational standards have been met into the State approved database. For those 14 Grantees below a 70%, a Technical Assistance Plan (TAP) will be required to be turned in and approved by the State office. For those Grantees below a 70% a Quality Improvement Plan may be administered by the State office.”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Important dates:</a:t>
            </a:r>
          </a:p>
          <a:p>
            <a:r>
              <a:rPr lang="en-US" dirty="0">
                <a:latin typeface="Arial" panose="020B0604020202020204" pitchFamily="34" charset="0"/>
                <a:cs typeface="Arial" panose="020B0604020202020204" pitchFamily="34" charset="0"/>
              </a:rPr>
              <a:t>The time frame in which Grantees are able to upload supporting documentation to show compliance with the Organizational Standards will begin </a:t>
            </a:r>
            <a:r>
              <a:rPr lang="en-US" dirty="0">
                <a:solidFill>
                  <a:srgbClr val="FF0000"/>
                </a:solidFill>
                <a:latin typeface="Arial" panose="020B0604020202020204" pitchFamily="34" charset="0"/>
                <a:cs typeface="Arial" panose="020B0604020202020204" pitchFamily="34" charset="0"/>
              </a:rPr>
              <a:t>October 1 of every year, and will not end until December 31 </a:t>
            </a:r>
            <a:r>
              <a:rPr lang="en-US" dirty="0">
                <a:latin typeface="Arial" panose="020B0604020202020204" pitchFamily="34" charset="0"/>
                <a:cs typeface="Arial" panose="020B0604020202020204" pitchFamily="34" charset="0"/>
              </a:rPr>
              <a:t>of the following calendar year.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Beginning </a:t>
            </a:r>
            <a:r>
              <a:rPr lang="en-US" dirty="0">
                <a:solidFill>
                  <a:srgbClr val="FF0000"/>
                </a:solidFill>
                <a:latin typeface="Arial" panose="020B0604020202020204" pitchFamily="34" charset="0"/>
                <a:cs typeface="Arial" panose="020B0604020202020204" pitchFamily="34" charset="0"/>
              </a:rPr>
              <a:t>February 1, </a:t>
            </a:r>
            <a:r>
              <a:rPr lang="en-US" dirty="0">
                <a:latin typeface="Arial" panose="020B0604020202020204" pitchFamily="34" charset="0"/>
                <a:cs typeface="Arial" panose="020B0604020202020204" pitchFamily="34" charset="0"/>
              </a:rPr>
              <a:t>CSP will conduct their monitoring review for compliance </a:t>
            </a:r>
            <a:r>
              <a:rPr lang="en-US" dirty="0">
                <a:solidFill>
                  <a:srgbClr val="FF0000"/>
                </a:solidFill>
                <a:latin typeface="Arial" panose="020B0604020202020204" pitchFamily="34" charset="0"/>
                <a:cs typeface="Arial" panose="020B0604020202020204" pitchFamily="34" charset="0"/>
              </a:rPr>
              <a:t>until March 31.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Beginning </a:t>
            </a:r>
            <a:r>
              <a:rPr lang="en-US" dirty="0">
                <a:solidFill>
                  <a:srgbClr val="FF0000"/>
                </a:solidFill>
                <a:latin typeface="Arial" panose="020B0604020202020204" pitchFamily="34" charset="0"/>
                <a:cs typeface="Arial" panose="020B0604020202020204" pitchFamily="34" charset="0"/>
              </a:rPr>
              <a:t>April 1</a:t>
            </a:r>
            <a:r>
              <a:rPr lang="en-US" dirty="0">
                <a:latin typeface="Arial" panose="020B0604020202020204" pitchFamily="34" charset="0"/>
                <a:cs typeface="Arial" panose="020B0604020202020204" pitchFamily="34" charset="0"/>
              </a:rPr>
              <a:t>, any Technical Assistance Plans (TAP) will be issued to Grantees, and will require a plan for corrective action for compliance </a:t>
            </a:r>
            <a:r>
              <a:rPr lang="en-US" dirty="0">
                <a:solidFill>
                  <a:srgbClr val="FF0000"/>
                </a:solidFill>
                <a:latin typeface="Arial" panose="020B0604020202020204" pitchFamily="34" charset="0"/>
                <a:cs typeface="Arial" panose="020B0604020202020204" pitchFamily="34" charset="0"/>
              </a:rPr>
              <a:t>on or before May 31</a:t>
            </a: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Beginning </a:t>
            </a:r>
            <a:r>
              <a:rPr lang="en-US" dirty="0">
                <a:solidFill>
                  <a:srgbClr val="FF0000"/>
                </a:solidFill>
                <a:latin typeface="Arial" panose="020B0604020202020204" pitchFamily="34" charset="0"/>
                <a:cs typeface="Arial" panose="020B0604020202020204" pitchFamily="34" charset="0"/>
              </a:rPr>
              <a:t>June 1, and thereafter</a:t>
            </a:r>
            <a:r>
              <a:rPr lang="en-US" dirty="0">
                <a:latin typeface="Arial" panose="020B0604020202020204" pitchFamily="34" charset="0"/>
                <a:cs typeface="Arial" panose="020B0604020202020204" pitchFamily="34" charset="0"/>
              </a:rPr>
              <a:t>, CSP will issue final monitoring reports for Organizational Standards to Grantees, and will be reported as final in the State Plan. A visual timeline for an Organizational Standards Monitoring Review process is available in the state guidance manual.</a:t>
            </a:r>
          </a:p>
        </p:txBody>
      </p:sp>
    </p:spTree>
    <p:extLst>
      <p:ext uri="{BB962C8B-B14F-4D97-AF65-F5344CB8AC3E}">
        <p14:creationId xmlns:p14="http://schemas.microsoft.com/office/powerpoint/2010/main" val="2913702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030F30-87FA-4722-AF20-102D081DF4DC}"/>
              </a:ext>
            </a:extLst>
          </p:cNvPr>
          <p:cNvSpPr>
            <a:spLocks noGrp="1"/>
          </p:cNvSpPr>
          <p:nvPr>
            <p:ph idx="1"/>
          </p:nvPr>
        </p:nvSpPr>
        <p:spPr/>
        <p:txBody>
          <a:bodyPr>
            <a:normAutofit/>
          </a:bodyPr>
          <a:lstStyle/>
          <a:p>
            <a:r>
              <a:rPr lang="en-US" sz="2400" dirty="0">
                <a:solidFill>
                  <a:schemeClr val="accent2">
                    <a:lumMod val="75000"/>
                  </a:schemeClr>
                </a:solidFill>
                <a:latin typeface="Franklin Gothic Book" panose="020B0503020102020204" pitchFamily="34" charset="0"/>
              </a:rPr>
              <a:t>A brief introduction to Organizational Standards</a:t>
            </a:r>
            <a:endParaRPr lang="en-US" dirty="0"/>
          </a:p>
          <a:p>
            <a:r>
              <a:rPr lang="en-US" sz="2400" dirty="0">
                <a:solidFill>
                  <a:schemeClr val="accent2">
                    <a:lumMod val="75000"/>
                  </a:schemeClr>
                </a:solidFill>
                <a:latin typeface="Franklin Gothic Book" panose="020B0503020102020204" pitchFamily="34" charset="0"/>
              </a:rPr>
              <a:t>Understanding the standards for public and private boards</a:t>
            </a:r>
          </a:p>
          <a:p>
            <a:r>
              <a:rPr lang="en-US" sz="2400" dirty="0">
                <a:solidFill>
                  <a:schemeClr val="accent2">
                    <a:lumMod val="75000"/>
                  </a:schemeClr>
                </a:solidFill>
                <a:latin typeface="Franklin Gothic Book" panose="020B0503020102020204" pitchFamily="34" charset="0"/>
              </a:rPr>
              <a:t>Understanding the categories</a:t>
            </a:r>
          </a:p>
          <a:p>
            <a:r>
              <a:rPr lang="en-US" sz="2400" dirty="0">
                <a:solidFill>
                  <a:schemeClr val="accent2">
                    <a:lumMod val="75000"/>
                  </a:schemeClr>
                </a:solidFill>
                <a:latin typeface="Franklin Gothic Book" panose="020B0503020102020204" pitchFamily="34" charset="0"/>
              </a:rPr>
              <a:t>Know the timeline of meeting standards</a:t>
            </a:r>
          </a:p>
          <a:p>
            <a:r>
              <a:rPr lang="en-US" sz="2400" dirty="0">
                <a:solidFill>
                  <a:schemeClr val="accent2">
                    <a:lumMod val="75000"/>
                  </a:schemeClr>
                </a:solidFill>
                <a:latin typeface="Franklin Gothic Book" panose="020B0503020102020204" pitchFamily="34" charset="0"/>
              </a:rPr>
              <a:t>Uploading documentation to CAP60</a:t>
            </a:r>
          </a:p>
        </p:txBody>
      </p:sp>
      <p:sp>
        <p:nvSpPr>
          <p:cNvPr id="2" name="Title 1">
            <a:extLst>
              <a:ext uri="{FF2B5EF4-FFF2-40B4-BE49-F238E27FC236}">
                <a16:creationId xmlns:a16="http://schemas.microsoft.com/office/drawing/2014/main" id="{6F7A84C7-619C-4F4A-AAFB-90049F70055B}"/>
              </a:ext>
            </a:extLst>
          </p:cNvPr>
          <p:cNvSpPr>
            <a:spLocks noGrp="1"/>
          </p:cNvSpPr>
          <p:nvPr>
            <p:ph type="title" idx="4294967295"/>
          </p:nvPr>
        </p:nvSpPr>
        <p:spPr>
          <a:xfrm>
            <a:off x="599090" y="503555"/>
            <a:ext cx="9783763" cy="1508125"/>
          </a:xfrm>
          <a:prstGeom prst="rect">
            <a:avLst/>
          </a:prstGeom>
          <a:noFill/>
          <a:ln>
            <a:noFill/>
          </a:ln>
        </p:spPr>
        <p:txBody>
          <a:bodyPr anchor="ctr">
            <a:normAutofit/>
          </a:bodyPr>
          <a:lstStyle/>
          <a:p>
            <a:r>
              <a:rPr lang="en-US" sz="8000" dirty="0">
                <a:solidFill>
                  <a:schemeClr val="accent2">
                    <a:lumMod val="75000"/>
                  </a:schemeClr>
                </a:solidFill>
                <a:latin typeface="Franklin Gothic Medium" panose="020B0603020102020204" pitchFamily="34" charset="0"/>
              </a:rPr>
              <a:t>Learning Objectives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875" y="5683127"/>
            <a:ext cx="2846097" cy="1069586"/>
          </a:xfrm>
          <a:prstGeom prst="rect">
            <a:avLst/>
          </a:prstGeom>
          <a:blipFill dpi="0" rotWithShape="1">
            <a:blip r:embed="rId3"/>
            <a:srcRect/>
            <a:stretch>
              <a:fillRect/>
            </a:stretch>
          </a:blipFill>
        </p:spPr>
      </p:pic>
    </p:spTree>
    <p:extLst>
      <p:ext uri="{BB962C8B-B14F-4D97-AF65-F5344CB8AC3E}">
        <p14:creationId xmlns:p14="http://schemas.microsoft.com/office/powerpoint/2010/main" val="3197167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00036" y="1806498"/>
            <a:ext cx="3995027" cy="982546"/>
          </a:xfrm>
        </p:spPr>
        <p:txBody>
          <a:bodyPr>
            <a:normAutofit fontScale="90000"/>
          </a:bodyPr>
          <a:lstStyle/>
          <a:p>
            <a:br>
              <a:rPr lang="en-US" sz="6000" dirty="0">
                <a:solidFill>
                  <a:schemeClr val="accent2">
                    <a:lumMod val="75000"/>
                  </a:schemeClr>
                </a:solidFill>
                <a:latin typeface="Franklin Gothic Medium" panose="020B0603020102020204" pitchFamily="34" charset="0"/>
              </a:rPr>
            </a:br>
            <a:r>
              <a:rPr lang="en-US" sz="6000" b="1" dirty="0">
                <a:solidFill>
                  <a:schemeClr val="accent2">
                    <a:lumMod val="75000"/>
                  </a:schemeClr>
                </a:solidFill>
                <a:latin typeface="Franklin Gothic Medium" panose="020B0603020102020204" pitchFamily="34" charset="0"/>
              </a:rPr>
              <a:t>Questions?</a:t>
            </a:r>
          </a:p>
        </p:txBody>
      </p:sp>
    </p:spTree>
    <p:extLst>
      <p:ext uri="{BB962C8B-B14F-4D97-AF65-F5344CB8AC3E}">
        <p14:creationId xmlns:p14="http://schemas.microsoft.com/office/powerpoint/2010/main" val="3126629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228" y="585952"/>
            <a:ext cx="6385619" cy="2843048"/>
          </a:xfrm>
        </p:spPr>
        <p:txBody>
          <a:bodyPr>
            <a:normAutofit fontScale="90000"/>
          </a:bodyPr>
          <a:lstStyle/>
          <a:p>
            <a:r>
              <a:rPr lang="en-US" sz="4400" b="1" dirty="0">
                <a:solidFill>
                  <a:schemeClr val="accent2">
                    <a:lumMod val="75000"/>
                  </a:schemeClr>
                </a:solidFill>
                <a:latin typeface="Arial" panose="020B0604020202020204" pitchFamily="34" charset="0"/>
                <a:cs typeface="Arial" panose="020B0604020202020204" pitchFamily="34" charset="0"/>
              </a:rPr>
              <a:t>Contact information:</a:t>
            </a:r>
            <a:br>
              <a:rPr lang="en-US" dirty="0">
                <a:solidFill>
                  <a:schemeClr val="accent2">
                    <a:lumMod val="75000"/>
                  </a:schemeClr>
                </a:solidFill>
                <a:latin typeface="Arial" panose="020B0604020202020204" pitchFamily="34" charset="0"/>
                <a:cs typeface="Arial" panose="020B0604020202020204" pitchFamily="34" charset="0"/>
              </a:rPr>
            </a:br>
            <a:r>
              <a:rPr lang="en-US" dirty="0">
                <a:solidFill>
                  <a:schemeClr val="accent2">
                    <a:lumMod val="75000"/>
                  </a:schemeClr>
                </a:solidFill>
                <a:latin typeface="Arial" panose="020B0604020202020204" pitchFamily="34" charset="0"/>
                <a:cs typeface="Arial" panose="020B0604020202020204" pitchFamily="34" charset="0"/>
              </a:rPr>
              <a:t>Susan </a:t>
            </a:r>
            <a:r>
              <a:rPr lang="en-US" dirty="0" err="1">
                <a:solidFill>
                  <a:schemeClr val="accent2">
                    <a:lumMod val="75000"/>
                  </a:schemeClr>
                </a:solidFill>
                <a:latin typeface="Arial" panose="020B0604020202020204" pitchFamily="34" charset="0"/>
                <a:cs typeface="Arial" panose="020B0604020202020204" pitchFamily="34" charset="0"/>
              </a:rPr>
              <a:t>Carr</a:t>
            </a:r>
            <a:r>
              <a:rPr lang="en-US" dirty="0">
                <a:solidFill>
                  <a:schemeClr val="accent2">
                    <a:lumMod val="75000"/>
                  </a:schemeClr>
                </a:solidFill>
                <a:latin typeface="Arial" panose="020B0604020202020204" pitchFamily="34" charset="0"/>
                <a:cs typeface="Arial" panose="020B0604020202020204" pitchFamily="34" charset="0"/>
              </a:rPr>
              <a:t>		Executive Director</a:t>
            </a:r>
            <a:br>
              <a:rPr lang="en-US" dirty="0">
                <a:solidFill>
                  <a:schemeClr val="accent2">
                    <a:lumMod val="75000"/>
                  </a:schemeClr>
                </a:solidFill>
                <a:latin typeface="Arial" panose="020B0604020202020204" pitchFamily="34" charset="0"/>
                <a:cs typeface="Arial" panose="020B0604020202020204" pitchFamily="34" charset="0"/>
              </a:rPr>
            </a:br>
            <a:r>
              <a:rPr lang="en-US" dirty="0">
                <a:solidFill>
                  <a:schemeClr val="accent2">
                    <a:lumMod val="75000"/>
                  </a:schemeClr>
                </a:solidFill>
                <a:latin typeface="Arial" panose="020B0604020202020204" pitchFamily="34" charset="0"/>
                <a:cs typeface="Arial" panose="020B0604020202020204" pitchFamily="34" charset="0"/>
              </a:rPr>
              <a:t>Email				</a:t>
            </a:r>
            <a:r>
              <a:rPr lang="en-US" dirty="0">
                <a:solidFill>
                  <a:schemeClr val="accent2">
                    <a:lumMod val="75000"/>
                  </a:schemeClr>
                </a:solidFill>
                <a:latin typeface="Arial" panose="020B0604020202020204" pitchFamily="34" charset="0"/>
                <a:cs typeface="Arial" panose="020B0604020202020204" pitchFamily="34" charset="0"/>
                <a:hlinkClick r:id="rId3"/>
              </a:rPr>
              <a:t>info@csnowyo.org</a:t>
            </a:r>
            <a:br>
              <a:rPr lang="en-US" dirty="0">
                <a:solidFill>
                  <a:schemeClr val="accent2">
                    <a:lumMod val="75000"/>
                  </a:schemeClr>
                </a:solidFill>
                <a:latin typeface="Arial" panose="020B0604020202020204" pitchFamily="34" charset="0"/>
                <a:cs typeface="Arial" panose="020B0604020202020204" pitchFamily="34" charset="0"/>
              </a:rPr>
            </a:br>
            <a:r>
              <a:rPr lang="en-US" dirty="0">
                <a:solidFill>
                  <a:schemeClr val="accent2">
                    <a:lumMod val="75000"/>
                  </a:schemeClr>
                </a:solidFill>
                <a:latin typeface="Arial" panose="020B0604020202020204" pitchFamily="34" charset="0"/>
                <a:cs typeface="Arial" panose="020B0604020202020204" pitchFamily="34" charset="0"/>
              </a:rPr>
              <a:t>Cell					307-620-1076</a:t>
            </a:r>
            <a:br>
              <a:rPr lang="en-US" dirty="0">
                <a:solidFill>
                  <a:schemeClr val="accent2">
                    <a:lumMod val="75000"/>
                  </a:schemeClr>
                </a:solidFill>
                <a:latin typeface="Arial" panose="020B0604020202020204" pitchFamily="34" charset="0"/>
                <a:cs typeface="Arial" panose="020B0604020202020204" pitchFamily="34" charset="0"/>
              </a:rPr>
            </a:br>
            <a:r>
              <a:rPr lang="en-US" dirty="0">
                <a:solidFill>
                  <a:schemeClr val="accent2">
                    <a:lumMod val="75000"/>
                  </a:schemeClr>
                </a:solidFill>
                <a:latin typeface="Arial" panose="020B0604020202020204" pitchFamily="34" charset="0"/>
                <a:cs typeface="Arial" panose="020B0604020202020204" pitchFamily="34" charset="0"/>
              </a:rPr>
              <a:t>Office				307-278-6333</a:t>
            </a:r>
            <a:br>
              <a:rPr lang="en-US" dirty="0"/>
            </a:br>
            <a:endParaRPr lang="en-US" dirty="0"/>
          </a:p>
        </p:txBody>
      </p:sp>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746427" y="4040677"/>
            <a:ext cx="6575222" cy="2471021"/>
          </a:xfrm>
        </p:spPr>
      </p:pic>
    </p:spTree>
    <p:extLst>
      <p:ext uri="{BB962C8B-B14F-4D97-AF65-F5344CB8AC3E}">
        <p14:creationId xmlns:p14="http://schemas.microsoft.com/office/powerpoint/2010/main" val="367123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687A90-2AF7-4941-89E6-0626A14D3F55}"/>
              </a:ext>
            </a:extLst>
          </p:cNvPr>
          <p:cNvSpPr>
            <a:spLocks noGrp="1"/>
          </p:cNvSpPr>
          <p:nvPr>
            <p:ph idx="1"/>
          </p:nvPr>
        </p:nvSpPr>
        <p:spPr>
          <a:xfrm>
            <a:off x="315310" y="1633306"/>
            <a:ext cx="11398469" cy="4206240"/>
          </a:xfrm>
        </p:spPr>
        <p:txBody>
          <a:bodyPr>
            <a:noAutofit/>
          </a:bodyPr>
          <a:lstStyle/>
          <a:p>
            <a:pPr marL="0" indent="0">
              <a:buClr>
                <a:srgbClr val="597D69"/>
              </a:buClr>
              <a:buNone/>
            </a:pPr>
            <a:r>
              <a:rPr lang="en-US" sz="2400" dirty="0">
                <a:solidFill>
                  <a:schemeClr val="accent2">
                    <a:lumMod val="75000"/>
                  </a:schemeClr>
                </a:solidFill>
                <a:latin typeface="Franklin Gothic Book" panose="020B0503020102020204" pitchFamily="34" charset="0"/>
              </a:rPr>
              <a:t>To provide assistance to states and local communities, working through a network of community action agencies and other neighborhood-based organizations, for the reduction of poverty, the revitalization of low-income communities, and the empowerment of low-income families and individuals in rural and urban areas to become fully self-sufficient </a:t>
            </a:r>
          </a:p>
          <a:p>
            <a:pPr marL="0" indent="0">
              <a:buClr>
                <a:srgbClr val="597D69"/>
              </a:buClr>
              <a:buNone/>
            </a:pPr>
            <a:r>
              <a:rPr lang="en-US" sz="2000" dirty="0">
                <a:solidFill>
                  <a:schemeClr val="accent2">
                    <a:lumMod val="75000"/>
                  </a:schemeClr>
                </a:solidFill>
                <a:latin typeface="Franklin Gothic Book" panose="020B0503020102020204" pitchFamily="34" charset="0"/>
              </a:rPr>
              <a:t>The 3 National Goals of CSBG are:</a:t>
            </a:r>
          </a:p>
          <a:p>
            <a:pPr marL="914400" lvl="2" indent="-457200">
              <a:buClr>
                <a:srgbClr val="597D69"/>
              </a:buClr>
              <a:buFont typeface="+mj-lt"/>
              <a:buAutoNum type="arabicPeriod"/>
            </a:pPr>
            <a:r>
              <a:rPr lang="en-US" sz="2400" b="1" dirty="0">
                <a:solidFill>
                  <a:schemeClr val="accent2">
                    <a:lumMod val="75000"/>
                  </a:schemeClr>
                </a:solidFill>
                <a:latin typeface="Franklin Gothic Book" panose="020B0503020102020204" pitchFamily="34" charset="0"/>
              </a:rPr>
              <a:t>Individuals and families with low incomes are stable and achieve economic security.</a:t>
            </a:r>
          </a:p>
          <a:p>
            <a:pPr marL="914400" lvl="2" indent="-457200">
              <a:buClr>
                <a:srgbClr val="597D69"/>
              </a:buClr>
              <a:buFont typeface="+mj-lt"/>
              <a:buAutoNum type="arabicPeriod"/>
            </a:pPr>
            <a:r>
              <a:rPr lang="en-US" sz="2400" b="1" dirty="0">
                <a:solidFill>
                  <a:schemeClr val="accent2">
                    <a:lumMod val="75000"/>
                  </a:schemeClr>
                </a:solidFill>
                <a:latin typeface="Franklin Gothic Book" panose="020B0503020102020204" pitchFamily="34" charset="0"/>
              </a:rPr>
              <a:t>Communities where people with low incomes live are healthy and offer economic opportunity.</a:t>
            </a:r>
          </a:p>
          <a:p>
            <a:pPr marL="914400" lvl="2" indent="-457200">
              <a:buClr>
                <a:srgbClr val="597D69"/>
              </a:buClr>
              <a:buFont typeface="+mj-lt"/>
              <a:buAutoNum type="arabicPeriod"/>
            </a:pPr>
            <a:r>
              <a:rPr lang="en-US" sz="2400" b="1" dirty="0">
                <a:solidFill>
                  <a:schemeClr val="accent2">
                    <a:lumMod val="75000"/>
                  </a:schemeClr>
                </a:solidFill>
                <a:latin typeface="Franklin Gothic Book" panose="020B0503020102020204" pitchFamily="34" charset="0"/>
              </a:rPr>
              <a:t>People with low incomes are engaged and active in building opportunities in communities.</a:t>
            </a:r>
          </a:p>
        </p:txBody>
      </p:sp>
      <p:sp>
        <p:nvSpPr>
          <p:cNvPr id="2" name="Title 1">
            <a:extLst>
              <a:ext uri="{FF2B5EF4-FFF2-40B4-BE49-F238E27FC236}">
                <a16:creationId xmlns:a16="http://schemas.microsoft.com/office/drawing/2014/main" id="{052E204A-5968-4957-B585-06814F3FDFF5}"/>
              </a:ext>
            </a:extLst>
          </p:cNvPr>
          <p:cNvSpPr>
            <a:spLocks noGrp="1"/>
          </p:cNvSpPr>
          <p:nvPr>
            <p:ph type="title" idx="4294967295"/>
          </p:nvPr>
        </p:nvSpPr>
        <p:spPr>
          <a:xfrm>
            <a:off x="315310" y="123594"/>
            <a:ext cx="10357945" cy="1509712"/>
          </a:xfrm>
          <a:prstGeom prst="rect">
            <a:avLst/>
          </a:prstGeom>
        </p:spPr>
        <p:txBody>
          <a:bodyPr anchor="ctr">
            <a:noAutofit/>
          </a:bodyPr>
          <a:lstStyle/>
          <a:p>
            <a:r>
              <a:rPr lang="en-US" sz="8000" dirty="0">
                <a:solidFill>
                  <a:schemeClr val="accent2">
                    <a:lumMod val="75000"/>
                  </a:schemeClr>
                </a:solidFill>
                <a:latin typeface="Franklin Gothic Medium" panose="020B0603020102020204" pitchFamily="34" charset="0"/>
              </a:rPr>
              <a:t>Mission of CSBG</a:t>
            </a:r>
          </a:p>
        </p:txBody>
      </p:sp>
    </p:spTree>
    <p:extLst>
      <p:ext uri="{BB962C8B-B14F-4D97-AF65-F5344CB8AC3E}">
        <p14:creationId xmlns:p14="http://schemas.microsoft.com/office/powerpoint/2010/main" val="17258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3EC0B1-F64A-45DD-AAD0-B43962BB40EF}"/>
              </a:ext>
            </a:extLst>
          </p:cNvPr>
          <p:cNvSpPr>
            <a:spLocks noGrp="1"/>
          </p:cNvSpPr>
          <p:nvPr>
            <p:ph idx="1"/>
          </p:nvPr>
        </p:nvSpPr>
        <p:spPr>
          <a:xfrm>
            <a:off x="488730" y="1639613"/>
            <a:ext cx="11209283" cy="4937649"/>
          </a:xfrm>
        </p:spPr>
        <p:txBody>
          <a:bodyPr>
            <a:normAutofit/>
          </a:bodyPr>
          <a:lstStyle/>
          <a:p>
            <a:r>
              <a:rPr lang="en-US" sz="2400" b="1" i="0" u="none" strike="noStrike" baseline="0" dirty="0">
                <a:solidFill>
                  <a:srgbClr val="000000"/>
                </a:solidFill>
                <a:latin typeface="Franklin Gothic Book" panose="020B0503020102020204" pitchFamily="34" charset="0"/>
              </a:rPr>
              <a:t>Private CSBG-Eligible Entity </a:t>
            </a:r>
            <a:r>
              <a:rPr lang="en-US" sz="2400" b="0" i="0" u="none" strike="noStrike" baseline="0" dirty="0">
                <a:solidFill>
                  <a:srgbClr val="000000"/>
                </a:solidFill>
                <a:latin typeface="Franklin Gothic Book" panose="020B0503020102020204" pitchFamily="34" charset="0"/>
              </a:rPr>
              <a:t>- Nonprofit 501(c) (3) organizations serving local communities that are eligible to receive Community Services Block Grant funding. These nonprofit entities are governed by a tripartite board of directors, run operationally by an Executive Director or CEO, and may receive funding from a variety of public and private sources. </a:t>
            </a:r>
          </a:p>
          <a:p>
            <a:endParaRPr lang="en-US" sz="2400" dirty="0">
              <a:solidFill>
                <a:srgbClr val="000000"/>
              </a:solidFill>
              <a:latin typeface="Franklin Gothic Book" panose="020B0503020102020204" pitchFamily="34" charset="0"/>
            </a:endParaRPr>
          </a:p>
          <a:p>
            <a:r>
              <a:rPr lang="en-US" sz="2400" b="1" i="0" u="none" strike="noStrike" baseline="0" dirty="0">
                <a:solidFill>
                  <a:srgbClr val="000000"/>
                </a:solidFill>
                <a:latin typeface="Franklin Gothic Book" panose="020B0503020102020204" pitchFamily="34" charset="0"/>
              </a:rPr>
              <a:t>Public CSBG-Eligible Entity </a:t>
            </a:r>
            <a:r>
              <a:rPr lang="en-US" sz="2400" b="0" i="0" u="none" strike="noStrike" baseline="0" dirty="0">
                <a:solidFill>
                  <a:srgbClr val="000000"/>
                </a:solidFill>
                <a:latin typeface="Franklin Gothic Book" panose="020B0503020102020204" pitchFamily="34" charset="0"/>
              </a:rPr>
              <a:t>- Units of local governmental entities, such as a county or city government, eligible to receive Community Services Block Grant funding. Many “Public CAPs” operate programs directly out of the government/municipal department while others subcontract to nonprofits in their communities to provide services. They are advised by a tripartite board/advisory body. </a:t>
            </a:r>
            <a:endParaRPr lang="en-US" sz="2400" dirty="0">
              <a:latin typeface="Franklin Gothic Book" panose="020B0503020102020204" pitchFamily="34" charset="0"/>
            </a:endParaRPr>
          </a:p>
        </p:txBody>
      </p:sp>
      <p:sp>
        <p:nvSpPr>
          <p:cNvPr id="3" name="Title 1">
            <a:extLst>
              <a:ext uri="{FF2B5EF4-FFF2-40B4-BE49-F238E27FC236}">
                <a16:creationId xmlns:a16="http://schemas.microsoft.com/office/drawing/2014/main" id="{4B77FB73-2F19-4B97-A5B4-F5253887013D}"/>
              </a:ext>
            </a:extLst>
          </p:cNvPr>
          <p:cNvSpPr txBox="1">
            <a:spLocks/>
          </p:cNvSpPr>
          <p:nvPr/>
        </p:nvSpPr>
        <p:spPr>
          <a:xfrm>
            <a:off x="1391695" y="306285"/>
            <a:ext cx="9784080" cy="1508760"/>
          </a:xfrm>
          <a:prstGeom prst="rect">
            <a:avLst/>
          </a:prstGeom>
        </p:spPr>
        <p:txBody>
          <a:bodyPr anchor="ct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a:r>
              <a:rPr lang="en-US" sz="6000" b="1" dirty="0">
                <a:solidFill>
                  <a:schemeClr val="accent2">
                    <a:lumMod val="75000"/>
                  </a:schemeClr>
                </a:solidFill>
                <a:latin typeface="Franklin Gothic Medium" panose="020B0603020102020204" pitchFamily="34" charset="0"/>
              </a:rPr>
              <a:t>Private vs. public CAP</a:t>
            </a:r>
          </a:p>
        </p:txBody>
      </p:sp>
    </p:spTree>
    <p:extLst>
      <p:ext uri="{BB962C8B-B14F-4D97-AF65-F5344CB8AC3E}">
        <p14:creationId xmlns:p14="http://schemas.microsoft.com/office/powerpoint/2010/main" val="409281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F9BD4C2-663F-4C84-A6D9-91875D05CE54}"/>
              </a:ext>
            </a:extLst>
          </p:cNvPr>
          <p:cNvSpPr txBox="1">
            <a:spLocks/>
          </p:cNvSpPr>
          <p:nvPr/>
        </p:nvSpPr>
        <p:spPr>
          <a:xfrm>
            <a:off x="1202919" y="284176"/>
            <a:ext cx="9784080" cy="1508760"/>
          </a:xfrm>
          <a:prstGeom prst="rect">
            <a:avLst/>
          </a:prstGeom>
        </p:spPr>
        <p:txBody>
          <a:bodyPr anchor="ct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a:r>
              <a:rPr lang="en-US" sz="4800" b="1" dirty="0" err="1">
                <a:solidFill>
                  <a:schemeClr val="accent2">
                    <a:lumMod val="75000"/>
                  </a:schemeClr>
                </a:solidFill>
                <a:latin typeface="Franklin Gothic Medium" panose="020B0603020102020204" pitchFamily="34" charset="0"/>
              </a:rPr>
              <a:t>Csbg</a:t>
            </a:r>
            <a:r>
              <a:rPr lang="en-US" sz="4800" b="1" dirty="0">
                <a:solidFill>
                  <a:schemeClr val="accent2">
                    <a:lumMod val="75000"/>
                  </a:schemeClr>
                </a:solidFill>
                <a:latin typeface="Franklin Gothic Medium" panose="020B0603020102020204" pitchFamily="34" charset="0"/>
              </a:rPr>
              <a:t> organizational standards</a:t>
            </a:r>
          </a:p>
        </p:txBody>
      </p:sp>
      <p:graphicFrame>
        <p:nvGraphicFramePr>
          <p:cNvPr id="10" name="Diagram 9">
            <a:extLst>
              <a:ext uri="{FF2B5EF4-FFF2-40B4-BE49-F238E27FC236}">
                <a16:creationId xmlns:a16="http://schemas.microsoft.com/office/drawing/2014/main" id="{A607FB59-78CC-480B-A808-4804F24712AD}"/>
              </a:ext>
            </a:extLst>
          </p:cNvPr>
          <p:cNvGraphicFramePr/>
          <p:nvPr>
            <p:extLst>
              <p:ext uri="{D42A27DB-BD31-4B8C-83A1-F6EECF244321}">
                <p14:modId xmlns:p14="http://schemas.microsoft.com/office/powerpoint/2010/main" val="3733556708"/>
              </p:ext>
            </p:extLst>
          </p:nvPr>
        </p:nvGraphicFramePr>
        <p:xfrm>
          <a:off x="2245895" y="2005263"/>
          <a:ext cx="7047832" cy="41170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2547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F1E19DF-2344-412E-B13C-0EE5CCE17A52}"/>
              </a:ext>
            </a:extLst>
          </p:cNvPr>
          <p:cNvSpPr txBox="1">
            <a:spLocks/>
          </p:cNvSpPr>
          <p:nvPr/>
        </p:nvSpPr>
        <p:spPr>
          <a:xfrm>
            <a:off x="1202919" y="284176"/>
            <a:ext cx="9784080" cy="1508760"/>
          </a:xfrm>
          <a:prstGeom prst="rect">
            <a:avLst/>
          </a:prstGeom>
        </p:spPr>
        <p:txBody>
          <a:bodyPr anchor="ct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a:r>
              <a:rPr lang="en-US" sz="6000" b="1" dirty="0">
                <a:solidFill>
                  <a:schemeClr val="accent2">
                    <a:lumMod val="75000"/>
                  </a:schemeClr>
                </a:solidFill>
                <a:latin typeface="Franklin Gothic Medium" panose="020B0603020102020204" pitchFamily="34" charset="0"/>
              </a:rPr>
              <a:t>Maximum feasibility participation</a:t>
            </a:r>
          </a:p>
        </p:txBody>
      </p:sp>
      <p:grpSp>
        <p:nvGrpSpPr>
          <p:cNvPr id="5" name="Group 4"/>
          <p:cNvGrpSpPr/>
          <p:nvPr/>
        </p:nvGrpSpPr>
        <p:grpSpPr>
          <a:xfrm>
            <a:off x="1867789" y="2399948"/>
            <a:ext cx="3166018" cy="3456383"/>
            <a:chOff x="774968" y="2030850"/>
            <a:chExt cx="3166018" cy="3456383"/>
          </a:xfrm>
        </p:grpSpPr>
        <p:sp>
          <p:nvSpPr>
            <p:cNvPr id="9" name="Rectangle 8">
              <a:extLst>
                <a:ext uri="{FF2B5EF4-FFF2-40B4-BE49-F238E27FC236}">
                  <a16:creationId xmlns:a16="http://schemas.microsoft.com/office/drawing/2014/main" id="{94864497-D64C-42F5-B256-A7E14A68DB54}"/>
                </a:ext>
              </a:extLst>
            </p:cNvPr>
            <p:cNvSpPr/>
            <p:nvPr/>
          </p:nvSpPr>
          <p:spPr>
            <a:xfrm>
              <a:off x="774968" y="2030850"/>
              <a:ext cx="3166018" cy="3456383"/>
            </a:xfrm>
            <a:prstGeom prst="rect">
              <a:avLst/>
            </a:pr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TextBox 9">
              <a:extLst>
                <a:ext uri="{FF2B5EF4-FFF2-40B4-BE49-F238E27FC236}">
                  <a16:creationId xmlns:a16="http://schemas.microsoft.com/office/drawing/2014/main" id="{7DDB755E-4ACA-4657-A534-9E845EEA88D6}"/>
                </a:ext>
              </a:extLst>
            </p:cNvPr>
            <p:cNvSpPr txBox="1"/>
            <p:nvPr/>
          </p:nvSpPr>
          <p:spPr>
            <a:xfrm>
              <a:off x="774968" y="2654073"/>
              <a:ext cx="3166018" cy="22099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1" dirty="0">
                  <a:solidFill>
                    <a:srgbClr val="FFFFFF"/>
                  </a:solidFill>
                  <a:latin typeface="Franklin Gothic Book" panose="020B0503020102020204" pitchFamily="34" charset="0"/>
                </a:rPr>
                <a:t>Consumer Input and Involvement</a:t>
              </a:r>
              <a:endParaRPr lang="en-US" sz="3800" b="1" kern="1200" dirty="0">
                <a:solidFill>
                  <a:srgbClr val="FFFFFF"/>
                </a:solidFill>
                <a:latin typeface="Franklin Gothic Book" panose="020B0503020102020204" pitchFamily="34" charset="0"/>
              </a:endParaRPr>
            </a:p>
          </p:txBody>
        </p:sp>
      </p:grpSp>
      <p:sp>
        <p:nvSpPr>
          <p:cNvPr id="2" name="TextBox 1"/>
          <p:cNvSpPr txBox="1"/>
          <p:nvPr/>
        </p:nvSpPr>
        <p:spPr>
          <a:xfrm>
            <a:off x="5352585" y="1982413"/>
            <a:ext cx="3914080" cy="1754326"/>
          </a:xfrm>
          <a:prstGeom prst="rect">
            <a:avLst/>
          </a:prstGeom>
          <a:noFill/>
        </p:spPr>
        <p:txBody>
          <a:bodyPr wrap="square" rtlCol="0">
            <a:spAutoFit/>
          </a:bodyPr>
          <a:lstStyle/>
          <a:p>
            <a:r>
              <a:rPr lang="en-US" dirty="0">
                <a:solidFill>
                  <a:srgbClr val="FF0000"/>
                </a:solidFill>
              </a:rPr>
              <a:t>Standard 1.1</a:t>
            </a:r>
          </a:p>
          <a:p>
            <a:pPr marL="285750" indent="-285750">
              <a:buFont typeface="Arial" panose="020B0604020202020204" pitchFamily="34" charset="0"/>
              <a:buChar char="•"/>
            </a:pPr>
            <a:r>
              <a:rPr lang="en-US" dirty="0"/>
              <a:t>Advisory group documents</a:t>
            </a:r>
          </a:p>
          <a:p>
            <a:pPr marL="285750" indent="-285750">
              <a:buFont typeface="Arial" panose="020B0604020202020204" pitchFamily="34" charset="0"/>
              <a:buChar char="•"/>
            </a:pPr>
            <a:r>
              <a:rPr lang="en-US" dirty="0"/>
              <a:t>Advisory group minutes</a:t>
            </a:r>
          </a:p>
          <a:p>
            <a:pPr marL="285750" indent="-285750">
              <a:buFont typeface="Arial" panose="020B0604020202020204" pitchFamily="34" charset="0"/>
              <a:buChar char="•"/>
            </a:pPr>
            <a:r>
              <a:rPr lang="en-US" dirty="0"/>
              <a:t>Board packet</a:t>
            </a:r>
          </a:p>
          <a:p>
            <a:pPr marL="285750" indent="-285750">
              <a:buFont typeface="Arial" panose="020B0604020202020204" pitchFamily="34" charset="0"/>
              <a:buChar char="•"/>
            </a:pPr>
            <a:r>
              <a:rPr lang="en-US" dirty="0"/>
              <a:t>Board minutes</a:t>
            </a:r>
          </a:p>
          <a:p>
            <a:pPr marL="285750" indent="-285750">
              <a:buFont typeface="Arial" panose="020B0604020202020204" pitchFamily="34" charset="0"/>
              <a:buChar char="•"/>
            </a:pPr>
            <a:r>
              <a:rPr lang="en-US" dirty="0"/>
              <a:t>Volunteer lists and documents</a:t>
            </a:r>
          </a:p>
        </p:txBody>
      </p:sp>
      <p:sp>
        <p:nvSpPr>
          <p:cNvPr id="15" name="TextBox 14"/>
          <p:cNvSpPr txBox="1"/>
          <p:nvPr/>
        </p:nvSpPr>
        <p:spPr>
          <a:xfrm>
            <a:off x="5352585" y="3736739"/>
            <a:ext cx="4148255" cy="1477328"/>
          </a:xfrm>
          <a:prstGeom prst="rect">
            <a:avLst/>
          </a:prstGeom>
          <a:noFill/>
        </p:spPr>
        <p:txBody>
          <a:bodyPr wrap="square" rtlCol="0">
            <a:spAutoFit/>
          </a:bodyPr>
          <a:lstStyle/>
          <a:p>
            <a:r>
              <a:rPr lang="en-US" dirty="0">
                <a:solidFill>
                  <a:srgbClr val="FF0000"/>
                </a:solidFill>
              </a:rPr>
              <a:t>Standard 1.2</a:t>
            </a:r>
          </a:p>
          <a:p>
            <a:pPr marL="285750" indent="-285750">
              <a:buFont typeface="Arial" panose="020B0604020202020204" pitchFamily="34" charset="0"/>
              <a:buChar char="•"/>
            </a:pPr>
            <a:r>
              <a:rPr lang="en-US" dirty="0"/>
              <a:t>Community Assessment document</a:t>
            </a:r>
          </a:p>
          <a:p>
            <a:pPr marL="285750" indent="-285750">
              <a:buFont typeface="Arial" panose="020B0604020202020204" pitchFamily="34" charset="0"/>
              <a:buChar char="•"/>
            </a:pPr>
            <a:r>
              <a:rPr lang="en-US" dirty="0"/>
              <a:t>Backup documentation</a:t>
            </a:r>
          </a:p>
          <a:p>
            <a:pPr marL="285750" indent="-285750">
              <a:buFont typeface="Arial" panose="020B0604020202020204" pitchFamily="34" charset="0"/>
              <a:buChar char="•"/>
            </a:pPr>
            <a:r>
              <a:rPr lang="en-US" dirty="0"/>
              <a:t>Community Forums summaries</a:t>
            </a:r>
          </a:p>
          <a:p>
            <a:pPr marL="285750" indent="-285750">
              <a:buFont typeface="Arial" panose="020B0604020202020204" pitchFamily="34" charset="0"/>
              <a:buChar char="•"/>
            </a:pPr>
            <a:r>
              <a:rPr lang="en-US" dirty="0"/>
              <a:t>Interview transcripts</a:t>
            </a:r>
          </a:p>
        </p:txBody>
      </p:sp>
      <p:sp>
        <p:nvSpPr>
          <p:cNvPr id="16" name="TextBox 15"/>
          <p:cNvSpPr txBox="1"/>
          <p:nvPr/>
        </p:nvSpPr>
        <p:spPr>
          <a:xfrm>
            <a:off x="5352585" y="5214067"/>
            <a:ext cx="6200079" cy="1200329"/>
          </a:xfrm>
          <a:prstGeom prst="rect">
            <a:avLst/>
          </a:prstGeom>
          <a:noFill/>
        </p:spPr>
        <p:txBody>
          <a:bodyPr wrap="square" rtlCol="0">
            <a:spAutoFit/>
          </a:bodyPr>
          <a:lstStyle/>
          <a:p>
            <a:r>
              <a:rPr lang="en-US" dirty="0">
                <a:solidFill>
                  <a:srgbClr val="FF0000"/>
                </a:solidFill>
              </a:rPr>
              <a:t>Standard 1.3</a:t>
            </a:r>
          </a:p>
          <a:p>
            <a:pPr marL="285750" indent="-285750">
              <a:buFont typeface="Arial" panose="020B0604020202020204" pitchFamily="34" charset="0"/>
              <a:buChar char="•"/>
            </a:pPr>
            <a:r>
              <a:rPr lang="en-US" dirty="0"/>
              <a:t>Customer satisfaction policy and/or procedures</a:t>
            </a:r>
          </a:p>
          <a:p>
            <a:pPr marL="285750" indent="-285750">
              <a:buFont typeface="Arial" panose="020B0604020202020204" pitchFamily="34" charset="0"/>
              <a:buChar char="•"/>
            </a:pPr>
            <a:r>
              <a:rPr lang="en-US" dirty="0"/>
              <a:t>Surveys, data collection tools with schedule</a:t>
            </a:r>
          </a:p>
          <a:p>
            <a:pPr marL="285750" indent="-285750">
              <a:buFont typeface="Arial" panose="020B0604020202020204" pitchFamily="34" charset="0"/>
              <a:buChar char="•"/>
            </a:pPr>
            <a:r>
              <a:rPr lang="en-US" dirty="0"/>
              <a:t>Board/committee reports about customer service data</a:t>
            </a:r>
          </a:p>
        </p:txBody>
      </p:sp>
    </p:spTree>
    <p:extLst>
      <p:ext uri="{BB962C8B-B14F-4D97-AF65-F5344CB8AC3E}">
        <p14:creationId xmlns:p14="http://schemas.microsoft.com/office/powerpoint/2010/main" val="241501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F1E19DF-2344-412E-B13C-0EE5CCE17A52}"/>
              </a:ext>
            </a:extLst>
          </p:cNvPr>
          <p:cNvSpPr txBox="1">
            <a:spLocks/>
          </p:cNvSpPr>
          <p:nvPr/>
        </p:nvSpPr>
        <p:spPr>
          <a:xfrm>
            <a:off x="1202919" y="284176"/>
            <a:ext cx="9784080" cy="1508760"/>
          </a:xfrm>
          <a:prstGeom prst="rect">
            <a:avLst/>
          </a:prstGeom>
        </p:spPr>
        <p:txBody>
          <a:bodyPr anchor="ct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a:r>
              <a:rPr lang="en-US" sz="6000" b="1" dirty="0">
                <a:solidFill>
                  <a:schemeClr val="accent2">
                    <a:lumMod val="75000"/>
                  </a:schemeClr>
                </a:solidFill>
                <a:latin typeface="Franklin Gothic Medium" panose="020B0603020102020204" pitchFamily="34" charset="0"/>
              </a:rPr>
              <a:t>Maximum feasibility participation</a:t>
            </a:r>
          </a:p>
        </p:txBody>
      </p:sp>
      <p:sp>
        <p:nvSpPr>
          <p:cNvPr id="2" name="TextBox 1"/>
          <p:cNvSpPr txBox="1"/>
          <p:nvPr/>
        </p:nvSpPr>
        <p:spPr>
          <a:xfrm>
            <a:off x="4103649" y="1982413"/>
            <a:ext cx="6883350" cy="1477328"/>
          </a:xfrm>
          <a:prstGeom prst="rect">
            <a:avLst/>
          </a:prstGeom>
          <a:noFill/>
        </p:spPr>
        <p:txBody>
          <a:bodyPr wrap="square" rtlCol="0">
            <a:spAutoFit/>
          </a:bodyPr>
          <a:lstStyle/>
          <a:p>
            <a:r>
              <a:rPr lang="en-US" dirty="0">
                <a:solidFill>
                  <a:srgbClr val="FF0000"/>
                </a:solidFill>
              </a:rPr>
              <a:t>Standard 2.1</a:t>
            </a:r>
          </a:p>
          <a:p>
            <a:pPr marL="285750" indent="-285750">
              <a:buFont typeface="Arial" panose="020B0604020202020204" pitchFamily="34" charset="0"/>
              <a:buChar char="•"/>
            </a:pPr>
            <a:r>
              <a:rPr lang="en-US" dirty="0"/>
              <a:t>Partnership documentations i.e. MOUs/MOAs</a:t>
            </a:r>
          </a:p>
          <a:p>
            <a:pPr marL="285750" indent="-285750">
              <a:buFont typeface="Arial" panose="020B0604020202020204" pitchFamily="34" charset="0"/>
              <a:buChar char="•"/>
            </a:pPr>
            <a:r>
              <a:rPr lang="en-US" dirty="0"/>
              <a:t>Sub contracts with partner agencies</a:t>
            </a:r>
          </a:p>
          <a:p>
            <a:pPr marL="285750" indent="-285750">
              <a:buFont typeface="Arial" panose="020B0604020202020204" pitchFamily="34" charset="0"/>
              <a:buChar char="•"/>
            </a:pPr>
            <a:r>
              <a:rPr lang="en-US" dirty="0"/>
              <a:t>Coalition membership lists</a:t>
            </a:r>
          </a:p>
          <a:p>
            <a:pPr marL="285750" indent="-285750">
              <a:buFont typeface="Arial" panose="020B0604020202020204" pitchFamily="34" charset="0"/>
              <a:buChar char="•"/>
            </a:pPr>
            <a:r>
              <a:rPr lang="en-US" dirty="0"/>
              <a:t>Strategic plan update/report if it demonstrates partnerships</a:t>
            </a:r>
          </a:p>
        </p:txBody>
      </p:sp>
      <p:sp>
        <p:nvSpPr>
          <p:cNvPr id="15" name="TextBox 14"/>
          <p:cNvSpPr txBox="1"/>
          <p:nvPr/>
        </p:nvSpPr>
        <p:spPr>
          <a:xfrm>
            <a:off x="4103649" y="3459741"/>
            <a:ext cx="7538224" cy="923330"/>
          </a:xfrm>
          <a:prstGeom prst="rect">
            <a:avLst/>
          </a:prstGeom>
          <a:noFill/>
        </p:spPr>
        <p:txBody>
          <a:bodyPr wrap="square" rtlCol="0">
            <a:spAutoFit/>
          </a:bodyPr>
          <a:lstStyle/>
          <a:p>
            <a:r>
              <a:rPr lang="en-US" dirty="0">
                <a:solidFill>
                  <a:srgbClr val="FF0000"/>
                </a:solidFill>
              </a:rPr>
              <a:t>Standard 2.2</a:t>
            </a:r>
          </a:p>
          <a:p>
            <a:pPr marL="285750" indent="-285750">
              <a:buFont typeface="Arial" panose="020B0604020202020204" pitchFamily="34" charset="0"/>
              <a:buChar char="•"/>
            </a:pPr>
            <a:r>
              <a:rPr lang="en-US" dirty="0"/>
              <a:t>Community Assessment document</a:t>
            </a:r>
          </a:p>
          <a:p>
            <a:pPr marL="285750" indent="-285750">
              <a:buFont typeface="Arial" panose="020B0604020202020204" pitchFamily="34" charset="0"/>
              <a:buChar char="•"/>
            </a:pPr>
            <a:r>
              <a:rPr lang="en-US" dirty="0"/>
              <a:t>Board/committee or staff meeting minutes</a:t>
            </a:r>
          </a:p>
        </p:txBody>
      </p:sp>
      <p:sp>
        <p:nvSpPr>
          <p:cNvPr id="16" name="TextBox 15"/>
          <p:cNvSpPr txBox="1"/>
          <p:nvPr/>
        </p:nvSpPr>
        <p:spPr>
          <a:xfrm>
            <a:off x="4103649" y="4387882"/>
            <a:ext cx="7493619" cy="1477328"/>
          </a:xfrm>
          <a:prstGeom prst="rect">
            <a:avLst/>
          </a:prstGeom>
          <a:noFill/>
        </p:spPr>
        <p:txBody>
          <a:bodyPr wrap="square" rtlCol="0">
            <a:spAutoFit/>
          </a:bodyPr>
          <a:lstStyle/>
          <a:p>
            <a:r>
              <a:rPr lang="en-US" dirty="0">
                <a:solidFill>
                  <a:srgbClr val="FF0000"/>
                </a:solidFill>
              </a:rPr>
              <a:t>Standard 2.3</a:t>
            </a:r>
          </a:p>
          <a:p>
            <a:pPr marL="285750" indent="-285750">
              <a:buFont typeface="Arial" panose="020B0604020202020204" pitchFamily="34" charset="0"/>
              <a:buChar char="•"/>
            </a:pPr>
            <a:r>
              <a:rPr lang="en-US" dirty="0"/>
              <a:t>Annual report</a:t>
            </a:r>
          </a:p>
          <a:p>
            <a:pPr marL="285750" indent="-285750">
              <a:buFont typeface="Arial" panose="020B0604020202020204" pitchFamily="34" charset="0"/>
              <a:buChar char="•"/>
            </a:pPr>
            <a:r>
              <a:rPr lang="en-US" dirty="0"/>
              <a:t>Website, Facebook page, Twitter – updated regularly</a:t>
            </a:r>
          </a:p>
          <a:p>
            <a:pPr marL="285750" indent="-285750">
              <a:buFont typeface="Arial" panose="020B0604020202020204" pitchFamily="34" charset="0"/>
              <a:buChar char="•"/>
            </a:pPr>
            <a:r>
              <a:rPr lang="en-US" dirty="0"/>
              <a:t>News releases </a:t>
            </a:r>
          </a:p>
          <a:p>
            <a:pPr marL="285750" indent="-285750">
              <a:buFont typeface="Arial" panose="020B0604020202020204" pitchFamily="34" charset="0"/>
              <a:buChar char="•"/>
            </a:pPr>
            <a:r>
              <a:rPr lang="en-US" dirty="0"/>
              <a:t>Communication event or plan </a:t>
            </a:r>
          </a:p>
        </p:txBody>
      </p:sp>
      <p:grpSp>
        <p:nvGrpSpPr>
          <p:cNvPr id="4" name="Group 3"/>
          <p:cNvGrpSpPr/>
          <p:nvPr/>
        </p:nvGrpSpPr>
        <p:grpSpPr>
          <a:xfrm>
            <a:off x="502271" y="2357848"/>
            <a:ext cx="3166018" cy="3456383"/>
            <a:chOff x="502271" y="2357848"/>
            <a:chExt cx="3166018" cy="3456383"/>
          </a:xfrm>
        </p:grpSpPr>
        <p:sp>
          <p:nvSpPr>
            <p:cNvPr id="12" name="Rectangle 11">
              <a:extLst>
                <a:ext uri="{FF2B5EF4-FFF2-40B4-BE49-F238E27FC236}">
                  <a16:creationId xmlns:a16="http://schemas.microsoft.com/office/drawing/2014/main" id="{94864497-D64C-42F5-B256-A7E14A68DB54}"/>
                </a:ext>
              </a:extLst>
            </p:cNvPr>
            <p:cNvSpPr/>
            <p:nvPr/>
          </p:nvSpPr>
          <p:spPr>
            <a:xfrm>
              <a:off x="502271" y="2357848"/>
              <a:ext cx="3166018" cy="3456383"/>
            </a:xfrm>
            <a:prstGeom prst="rect">
              <a:avLst/>
            </a:pr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id="{7DDB755E-4ACA-4657-A534-9E845EEA88D6}"/>
                </a:ext>
              </a:extLst>
            </p:cNvPr>
            <p:cNvSpPr txBox="1"/>
            <p:nvPr/>
          </p:nvSpPr>
          <p:spPr>
            <a:xfrm>
              <a:off x="502271" y="2981070"/>
              <a:ext cx="3166018" cy="22099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1" dirty="0">
                  <a:solidFill>
                    <a:srgbClr val="FFFFFF"/>
                  </a:solidFill>
                  <a:latin typeface="Franklin Gothic Book" panose="020B0503020102020204" pitchFamily="34" charset="0"/>
                </a:rPr>
                <a:t>Community Engagement</a:t>
              </a:r>
              <a:endParaRPr lang="en-US" sz="3800" b="1" kern="1200" dirty="0">
                <a:solidFill>
                  <a:srgbClr val="FFFFFF"/>
                </a:solidFill>
                <a:latin typeface="Franklin Gothic Book" panose="020B0503020102020204" pitchFamily="34" charset="0"/>
              </a:endParaRPr>
            </a:p>
          </p:txBody>
        </p:sp>
      </p:grpSp>
      <p:sp>
        <p:nvSpPr>
          <p:cNvPr id="13" name="TextBox 12"/>
          <p:cNvSpPr txBox="1"/>
          <p:nvPr/>
        </p:nvSpPr>
        <p:spPr>
          <a:xfrm>
            <a:off x="4103649" y="5872756"/>
            <a:ext cx="7538224" cy="646331"/>
          </a:xfrm>
          <a:prstGeom prst="rect">
            <a:avLst/>
          </a:prstGeom>
          <a:noFill/>
        </p:spPr>
        <p:txBody>
          <a:bodyPr wrap="square" rtlCol="0">
            <a:spAutoFit/>
          </a:bodyPr>
          <a:lstStyle/>
          <a:p>
            <a:r>
              <a:rPr lang="en-US" dirty="0">
                <a:solidFill>
                  <a:srgbClr val="FF0000"/>
                </a:solidFill>
              </a:rPr>
              <a:t>Standard 2.4</a:t>
            </a:r>
          </a:p>
          <a:p>
            <a:pPr marL="285750" indent="-285750">
              <a:buFont typeface="Arial" panose="020B0604020202020204" pitchFamily="34" charset="0"/>
              <a:buChar char="•"/>
            </a:pPr>
            <a:r>
              <a:rPr lang="en-US" dirty="0"/>
              <a:t>Board minutes or reports or # of volunteers and hours provided</a:t>
            </a:r>
          </a:p>
        </p:txBody>
      </p:sp>
    </p:spTree>
    <p:extLst>
      <p:ext uri="{BB962C8B-B14F-4D97-AF65-F5344CB8AC3E}">
        <p14:creationId xmlns:p14="http://schemas.microsoft.com/office/powerpoint/2010/main" val="227595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P spid="16"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F1E19DF-2344-412E-B13C-0EE5CCE17A52}"/>
              </a:ext>
            </a:extLst>
          </p:cNvPr>
          <p:cNvSpPr txBox="1">
            <a:spLocks/>
          </p:cNvSpPr>
          <p:nvPr/>
        </p:nvSpPr>
        <p:spPr>
          <a:xfrm>
            <a:off x="1202919" y="284176"/>
            <a:ext cx="9784080" cy="1508760"/>
          </a:xfrm>
          <a:prstGeom prst="rect">
            <a:avLst/>
          </a:prstGeom>
        </p:spPr>
        <p:txBody>
          <a:bodyPr anchor="ct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a:r>
              <a:rPr lang="en-US" sz="6000" b="1" dirty="0">
                <a:solidFill>
                  <a:schemeClr val="accent2">
                    <a:lumMod val="75000"/>
                  </a:schemeClr>
                </a:solidFill>
                <a:latin typeface="Franklin Gothic Medium" panose="020B0603020102020204" pitchFamily="34" charset="0"/>
              </a:rPr>
              <a:t>Maximum feasibility participation</a:t>
            </a:r>
          </a:p>
        </p:txBody>
      </p:sp>
      <p:sp>
        <p:nvSpPr>
          <p:cNvPr id="2" name="TextBox 1"/>
          <p:cNvSpPr txBox="1"/>
          <p:nvPr/>
        </p:nvSpPr>
        <p:spPr>
          <a:xfrm>
            <a:off x="5352585" y="1982413"/>
            <a:ext cx="3914080" cy="646331"/>
          </a:xfrm>
          <a:prstGeom prst="rect">
            <a:avLst/>
          </a:prstGeom>
          <a:noFill/>
        </p:spPr>
        <p:txBody>
          <a:bodyPr wrap="square" rtlCol="0">
            <a:spAutoFit/>
          </a:bodyPr>
          <a:lstStyle/>
          <a:p>
            <a:r>
              <a:rPr lang="en-US" dirty="0">
                <a:solidFill>
                  <a:srgbClr val="FF0000"/>
                </a:solidFill>
              </a:rPr>
              <a:t>Standard 3.1</a:t>
            </a:r>
          </a:p>
          <a:p>
            <a:pPr marL="285750" indent="-285750">
              <a:buFont typeface="Arial" panose="020B0604020202020204" pitchFamily="34" charset="0"/>
              <a:buChar char="•"/>
            </a:pPr>
            <a:r>
              <a:rPr lang="en-US" dirty="0"/>
              <a:t>Community Needs assessment</a:t>
            </a:r>
          </a:p>
        </p:txBody>
      </p:sp>
      <p:sp>
        <p:nvSpPr>
          <p:cNvPr id="15" name="TextBox 14"/>
          <p:cNvSpPr txBox="1"/>
          <p:nvPr/>
        </p:nvSpPr>
        <p:spPr>
          <a:xfrm>
            <a:off x="5352585" y="2628744"/>
            <a:ext cx="6545766" cy="1200329"/>
          </a:xfrm>
          <a:prstGeom prst="rect">
            <a:avLst/>
          </a:prstGeom>
          <a:noFill/>
        </p:spPr>
        <p:txBody>
          <a:bodyPr wrap="square" rtlCol="0">
            <a:spAutoFit/>
          </a:bodyPr>
          <a:lstStyle/>
          <a:p>
            <a:r>
              <a:rPr lang="en-US" dirty="0">
                <a:solidFill>
                  <a:srgbClr val="FF0000"/>
                </a:solidFill>
              </a:rPr>
              <a:t>Standard 3.2</a:t>
            </a:r>
          </a:p>
          <a:p>
            <a:pPr marL="285750" indent="-285750">
              <a:buFont typeface="Arial" panose="020B0604020202020204" pitchFamily="34" charset="0"/>
              <a:buChar char="•"/>
            </a:pPr>
            <a:r>
              <a:rPr lang="en-US" dirty="0"/>
              <a:t>Community Assessment document</a:t>
            </a:r>
          </a:p>
          <a:p>
            <a:pPr marL="285750" indent="-285750">
              <a:buFont typeface="Arial" panose="020B0604020202020204" pitchFamily="34" charset="0"/>
              <a:buChar char="•"/>
            </a:pPr>
            <a:r>
              <a:rPr lang="en-US" dirty="0"/>
              <a:t>Backup documentation including census and other demographic information</a:t>
            </a:r>
          </a:p>
        </p:txBody>
      </p:sp>
      <p:sp>
        <p:nvSpPr>
          <p:cNvPr id="16" name="TextBox 15"/>
          <p:cNvSpPr txBox="1"/>
          <p:nvPr/>
        </p:nvSpPr>
        <p:spPr>
          <a:xfrm>
            <a:off x="5352585" y="3778863"/>
            <a:ext cx="6200079" cy="1200329"/>
          </a:xfrm>
          <a:prstGeom prst="rect">
            <a:avLst/>
          </a:prstGeom>
          <a:noFill/>
        </p:spPr>
        <p:txBody>
          <a:bodyPr wrap="square" rtlCol="0">
            <a:spAutoFit/>
          </a:bodyPr>
          <a:lstStyle/>
          <a:p>
            <a:r>
              <a:rPr lang="en-US" dirty="0">
                <a:solidFill>
                  <a:srgbClr val="FF0000"/>
                </a:solidFill>
              </a:rPr>
              <a:t>Standard 3.3</a:t>
            </a:r>
          </a:p>
          <a:p>
            <a:pPr marL="285750" indent="-285750">
              <a:buFont typeface="Arial" panose="020B0604020202020204" pitchFamily="34" charset="0"/>
              <a:buChar char="•"/>
            </a:pPr>
            <a:r>
              <a:rPr lang="en-US" dirty="0"/>
              <a:t>Community Assessment document</a:t>
            </a:r>
          </a:p>
          <a:p>
            <a:pPr marL="285750" indent="-285750">
              <a:buFont typeface="Arial" panose="020B0604020202020204" pitchFamily="34" charset="0"/>
              <a:buChar char="•"/>
            </a:pPr>
            <a:r>
              <a:rPr lang="en-US" dirty="0"/>
              <a:t>Committee/team minutes reflecting analysis</a:t>
            </a:r>
          </a:p>
          <a:p>
            <a:pPr marL="285750" indent="-285750">
              <a:buFont typeface="Arial" panose="020B0604020202020204" pitchFamily="34" charset="0"/>
              <a:buChar char="•"/>
            </a:pPr>
            <a:r>
              <a:rPr lang="en-US" dirty="0"/>
              <a:t>Other data collection process on poverty</a:t>
            </a:r>
          </a:p>
        </p:txBody>
      </p:sp>
      <p:grpSp>
        <p:nvGrpSpPr>
          <p:cNvPr id="6" name="Group 5"/>
          <p:cNvGrpSpPr/>
          <p:nvPr/>
        </p:nvGrpSpPr>
        <p:grpSpPr>
          <a:xfrm>
            <a:off x="1717752" y="2335403"/>
            <a:ext cx="3166018" cy="3456383"/>
            <a:chOff x="1717752" y="2335403"/>
            <a:chExt cx="3166018" cy="3456383"/>
          </a:xfrm>
        </p:grpSpPr>
        <p:sp>
          <p:nvSpPr>
            <p:cNvPr id="11" name="Rectangle 10">
              <a:extLst>
                <a:ext uri="{FF2B5EF4-FFF2-40B4-BE49-F238E27FC236}">
                  <a16:creationId xmlns:a16="http://schemas.microsoft.com/office/drawing/2014/main" id="{94864497-D64C-42F5-B256-A7E14A68DB54}"/>
                </a:ext>
              </a:extLst>
            </p:cNvPr>
            <p:cNvSpPr/>
            <p:nvPr/>
          </p:nvSpPr>
          <p:spPr>
            <a:xfrm>
              <a:off x="1717752" y="2335403"/>
              <a:ext cx="3166018" cy="3456383"/>
            </a:xfrm>
            <a:prstGeom prst="rect">
              <a:avLst/>
            </a:pr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TextBox 11">
              <a:extLst>
                <a:ext uri="{FF2B5EF4-FFF2-40B4-BE49-F238E27FC236}">
                  <a16:creationId xmlns:a16="http://schemas.microsoft.com/office/drawing/2014/main" id="{7DDB755E-4ACA-4657-A534-9E845EEA88D6}"/>
                </a:ext>
              </a:extLst>
            </p:cNvPr>
            <p:cNvSpPr txBox="1"/>
            <p:nvPr/>
          </p:nvSpPr>
          <p:spPr>
            <a:xfrm>
              <a:off x="1717752" y="2958624"/>
              <a:ext cx="3166018" cy="22099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1" dirty="0">
                  <a:solidFill>
                    <a:srgbClr val="FFFFFF"/>
                  </a:solidFill>
                  <a:latin typeface="Franklin Gothic Book" panose="020B0503020102020204" pitchFamily="34" charset="0"/>
                </a:rPr>
                <a:t>Community Assessment</a:t>
              </a:r>
              <a:endParaRPr lang="en-US" sz="3800" b="1" kern="1200" dirty="0">
                <a:solidFill>
                  <a:srgbClr val="FFFFFF"/>
                </a:solidFill>
                <a:latin typeface="Franklin Gothic Book" panose="020B0503020102020204" pitchFamily="34" charset="0"/>
              </a:endParaRPr>
            </a:p>
          </p:txBody>
        </p:sp>
      </p:grpSp>
      <p:sp>
        <p:nvSpPr>
          <p:cNvPr id="13" name="TextBox 12"/>
          <p:cNvSpPr txBox="1"/>
          <p:nvPr/>
        </p:nvSpPr>
        <p:spPr>
          <a:xfrm>
            <a:off x="5352585" y="4979192"/>
            <a:ext cx="6200079" cy="923330"/>
          </a:xfrm>
          <a:prstGeom prst="rect">
            <a:avLst/>
          </a:prstGeom>
          <a:noFill/>
        </p:spPr>
        <p:txBody>
          <a:bodyPr wrap="square" rtlCol="0">
            <a:spAutoFit/>
          </a:bodyPr>
          <a:lstStyle/>
          <a:p>
            <a:r>
              <a:rPr lang="en-US" dirty="0">
                <a:solidFill>
                  <a:srgbClr val="FF0000"/>
                </a:solidFill>
              </a:rPr>
              <a:t>Standard 3.4</a:t>
            </a:r>
          </a:p>
          <a:p>
            <a:pPr marL="285750" indent="-285750">
              <a:buFont typeface="Arial" panose="020B0604020202020204" pitchFamily="34" charset="0"/>
              <a:buChar char="•"/>
            </a:pPr>
            <a:r>
              <a:rPr lang="en-US" dirty="0"/>
              <a:t>Community Assessment document</a:t>
            </a:r>
          </a:p>
          <a:p>
            <a:pPr marL="285750" indent="-285750">
              <a:buFont typeface="Arial" panose="020B0604020202020204" pitchFamily="34" charset="0"/>
              <a:buChar char="•"/>
            </a:pPr>
            <a:r>
              <a:rPr lang="en-US" dirty="0"/>
              <a:t>Committee/team minutes reflecting analysis</a:t>
            </a:r>
          </a:p>
        </p:txBody>
      </p:sp>
      <p:sp>
        <p:nvSpPr>
          <p:cNvPr id="14" name="TextBox 13"/>
          <p:cNvSpPr txBox="1"/>
          <p:nvPr/>
        </p:nvSpPr>
        <p:spPr>
          <a:xfrm>
            <a:off x="5352585" y="5902522"/>
            <a:ext cx="3914080" cy="646331"/>
          </a:xfrm>
          <a:prstGeom prst="rect">
            <a:avLst/>
          </a:prstGeom>
          <a:noFill/>
        </p:spPr>
        <p:txBody>
          <a:bodyPr wrap="square" rtlCol="0">
            <a:spAutoFit/>
          </a:bodyPr>
          <a:lstStyle/>
          <a:p>
            <a:r>
              <a:rPr lang="en-US" dirty="0">
                <a:solidFill>
                  <a:srgbClr val="FF0000"/>
                </a:solidFill>
              </a:rPr>
              <a:t>Standard 3.5</a:t>
            </a:r>
          </a:p>
          <a:p>
            <a:pPr marL="285750" indent="-285750">
              <a:buFont typeface="Arial" panose="020B0604020202020204" pitchFamily="34" charset="0"/>
              <a:buChar char="•"/>
            </a:pPr>
            <a:r>
              <a:rPr lang="en-US" dirty="0"/>
              <a:t>Board minutes or board packet</a:t>
            </a:r>
          </a:p>
        </p:txBody>
      </p:sp>
    </p:spTree>
    <p:extLst>
      <p:ext uri="{BB962C8B-B14F-4D97-AF65-F5344CB8AC3E}">
        <p14:creationId xmlns:p14="http://schemas.microsoft.com/office/powerpoint/2010/main" val="312702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P spid="16"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00036" y="1806498"/>
            <a:ext cx="3995027" cy="982546"/>
          </a:xfrm>
        </p:spPr>
        <p:txBody>
          <a:bodyPr>
            <a:normAutofit fontScale="90000"/>
          </a:bodyPr>
          <a:lstStyle/>
          <a:p>
            <a:br>
              <a:rPr lang="en-US" sz="6000" dirty="0">
                <a:solidFill>
                  <a:schemeClr val="accent2">
                    <a:lumMod val="75000"/>
                  </a:schemeClr>
                </a:solidFill>
                <a:latin typeface="Franklin Gothic Medium" panose="020B0603020102020204" pitchFamily="34" charset="0"/>
              </a:rPr>
            </a:br>
            <a:r>
              <a:rPr lang="en-US" sz="6000" b="1" dirty="0">
                <a:solidFill>
                  <a:schemeClr val="accent2">
                    <a:lumMod val="75000"/>
                  </a:schemeClr>
                </a:solidFill>
                <a:latin typeface="Franklin Gothic Medium" panose="020B0603020102020204" pitchFamily="34" charset="0"/>
              </a:rPr>
              <a:t>Questions?</a:t>
            </a:r>
          </a:p>
        </p:txBody>
      </p:sp>
    </p:spTree>
    <p:extLst>
      <p:ext uri="{BB962C8B-B14F-4D97-AF65-F5344CB8AC3E}">
        <p14:creationId xmlns:p14="http://schemas.microsoft.com/office/powerpoint/2010/main" val="35290306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1_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10876</TotalTime>
  <Words>4312</Words>
  <Application>Microsoft Office PowerPoint</Application>
  <PresentationFormat>Widescreen</PresentationFormat>
  <Paragraphs>258</Paragraphs>
  <Slides>21</Slides>
  <Notes>17</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21</vt:i4>
      </vt:variant>
    </vt:vector>
  </HeadingPairs>
  <TitlesOfParts>
    <vt:vector size="34" baseType="lpstr">
      <vt:lpstr>Arial</vt:lpstr>
      <vt:lpstr>Arial Black</vt:lpstr>
      <vt:lpstr>Avenir Next LT Pro</vt:lpstr>
      <vt:lpstr>Calibri</vt:lpstr>
      <vt:lpstr>Corbel</vt:lpstr>
      <vt:lpstr>Franklin Gothic Book</vt:lpstr>
      <vt:lpstr>Franklin Gothic Medium</vt:lpstr>
      <vt:lpstr>Trebuchet MS</vt:lpstr>
      <vt:lpstr>Wingdings</vt:lpstr>
      <vt:lpstr>Wingdings 3</vt:lpstr>
      <vt:lpstr>Facet</vt:lpstr>
      <vt:lpstr>1_Office Theme</vt:lpstr>
      <vt:lpstr>2_Office Theme</vt:lpstr>
      <vt:lpstr>PowerPoint Presentation</vt:lpstr>
      <vt:lpstr>Learning Objectives</vt:lpstr>
      <vt:lpstr>Mission of CSBG</vt:lpstr>
      <vt:lpstr>PowerPoint Presentation</vt:lpstr>
      <vt:lpstr>PowerPoint Presentation</vt:lpstr>
      <vt:lpstr>PowerPoint Presentation</vt:lpstr>
      <vt:lpstr>PowerPoint Presentation</vt:lpstr>
      <vt:lpstr>PowerPoint Presentation</vt:lpstr>
      <vt:lpstr> Questions?</vt:lpstr>
      <vt:lpstr>PowerPoint Presentation</vt:lpstr>
      <vt:lpstr>PowerPoint Presentation</vt:lpstr>
      <vt:lpstr>PowerPoint Presentation</vt:lpstr>
      <vt:lpstr> Questions?</vt:lpstr>
      <vt:lpstr>PowerPoint Presentation</vt:lpstr>
      <vt:lpstr>PowerPoint Presentation</vt:lpstr>
      <vt:lpstr> Questions?</vt:lpstr>
      <vt:lpstr>CAP60 uploads</vt:lpstr>
      <vt:lpstr>Important links:  https://communityactionpartnership.com/wp-content/uploads/2018/08/29_Schedule-for-Boards_Final-Fillable.pdf  https://communityactionpartnership.com/wp-content/uploads/2018/08/Schedule-of-Standards_Final.pdf  https://communityactionpartnership.com/wp-content/uploads/2018/08/23_Self-Assessment-Tool_Private-CAA_Final-Standards_Updated-May-2015.pdf  https://communityactionpartnership.com/wp-content/uploads/2018/08/24_OSCOE-Self-Assessment_Public-CAAs.pdf  https://communityactionpartnership.com/wp-content/uploads/2018/08/22_Standard-4.3.pdf  https://health.wyo.gov/wp-content/uploads/2019/11/Wyoming-CSBG-Guidance-Manual-1.pdf   https://communityactionpartnership.com/organizational-standards/ </vt:lpstr>
      <vt:lpstr>PowerPoint Presentation</vt:lpstr>
      <vt:lpstr> Questions?</vt:lpstr>
      <vt:lpstr>Contact information: Susan Carr  Executive Director Email    info@csnowyo.org Cell     307-620-1076 Office    307-278-6333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Training</dc:title>
  <dc:creator>Joey Samudio</dc:creator>
  <cp:lastModifiedBy>CSNOW 1</cp:lastModifiedBy>
  <cp:revision>300</cp:revision>
  <cp:lastPrinted>2021-04-20T16:41:51Z</cp:lastPrinted>
  <dcterms:created xsi:type="dcterms:W3CDTF">2017-06-20T21:32:15Z</dcterms:created>
  <dcterms:modified xsi:type="dcterms:W3CDTF">2022-10-18T15:10:16Z</dcterms:modified>
</cp:coreProperties>
</file>